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7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9" r:id="rId5"/>
    <p:sldMasterId id="2147483703" r:id="rId6"/>
    <p:sldMasterId id="2147483721" r:id="rId7"/>
    <p:sldMasterId id="2147483759" r:id="rId8"/>
    <p:sldMasterId id="2147483807" r:id="rId9"/>
    <p:sldMasterId id="2147483822" r:id="rId10"/>
    <p:sldMasterId id="2147483868" r:id="rId11"/>
  </p:sldMasterIdLst>
  <p:notesMasterIdLst>
    <p:notesMasterId r:id="rId28"/>
  </p:notesMasterIdLst>
  <p:handoutMasterIdLst>
    <p:handoutMasterId r:id="rId29"/>
  </p:handoutMasterIdLst>
  <p:sldIdLst>
    <p:sldId id="431" r:id="rId12"/>
    <p:sldId id="551" r:id="rId13"/>
    <p:sldId id="589" r:id="rId14"/>
    <p:sldId id="554" r:id="rId15"/>
    <p:sldId id="555" r:id="rId16"/>
    <p:sldId id="556" r:id="rId17"/>
    <p:sldId id="641" r:id="rId18"/>
    <p:sldId id="558" r:id="rId19"/>
    <p:sldId id="562" r:id="rId20"/>
    <p:sldId id="561" r:id="rId21"/>
    <p:sldId id="594" r:id="rId22"/>
    <p:sldId id="564" r:id="rId23"/>
    <p:sldId id="729" r:id="rId24"/>
    <p:sldId id="575" r:id="rId25"/>
    <p:sldId id="650" r:id="rId26"/>
    <p:sldId id="730" r:id="rId27"/>
  </p:sldIdLst>
  <p:sldSz cx="9144000" cy="5143500" type="screen16x9"/>
  <p:notesSz cx="9928225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0. Title page" id="{CAB45768-DE04-4A46-AC27-EC083D22555D}">
          <p14:sldIdLst>
            <p14:sldId id="431"/>
          </p14:sldIdLst>
        </p14:section>
        <p14:section name="1. Let's go BIM LIVE!" id="{A4BF84D8-24FD-43F1-ACCE-079C07905563}">
          <p14:sldIdLst/>
        </p14:section>
        <p14:section name="2. Profil" id="{0FAFE86A-CAA8-40AE-9B10-15A6949C7B8C}">
          <p14:sldIdLst>
            <p14:sldId id="551"/>
            <p14:sldId id="589"/>
            <p14:sldId id="554"/>
            <p14:sldId id="555"/>
            <p14:sldId id="556"/>
            <p14:sldId id="641"/>
            <p14:sldId id="558"/>
            <p14:sldId id="562"/>
            <p14:sldId id="561"/>
            <p14:sldId id="594"/>
            <p14:sldId id="564"/>
          </p14:sldIdLst>
        </p14:section>
        <p14:section name="4. Offre Globale" id="{1DFC55EA-FF06-4893-8718-21A86E0878C9}">
          <p14:sldIdLst>
            <p14:sldId id="729"/>
            <p14:sldId id="575"/>
          </p14:sldIdLst>
        </p14:section>
        <p14:section name="5. Demo Live" id="{2AAFFD01-9FFC-45CC-B376-57BC595A2680}">
          <p14:sldIdLst>
            <p14:sldId id="650"/>
            <p14:sldId id="730"/>
          </p14:sldIdLst>
        </p14:section>
        <p14:section name="Successful BIM projects/Testimonials" id="{00681347-32C9-4BCB-8325-4B0A9C012A8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395">
          <p15:clr>
            <a:srgbClr val="A4A3A4"/>
          </p15:clr>
        </p15:guide>
        <p15:guide id="2" orient="horz" pos="3054">
          <p15:clr>
            <a:srgbClr val="A4A3A4"/>
          </p15:clr>
        </p15:guide>
        <p15:guide id="3" orient="horz" pos="2890">
          <p15:clr>
            <a:srgbClr val="A4A3A4"/>
          </p15:clr>
        </p15:guide>
        <p15:guide id="4" orient="horz" pos="775">
          <p15:clr>
            <a:srgbClr val="A4A3A4"/>
          </p15:clr>
        </p15:guide>
        <p15:guide id="5" orient="horz" pos="2754">
          <p15:clr>
            <a:srgbClr val="A4A3A4"/>
          </p15:clr>
        </p15:guide>
        <p15:guide id="6" orient="horz" pos="531">
          <p15:clr>
            <a:srgbClr val="A4A3A4"/>
          </p15:clr>
        </p15:guide>
        <p15:guide id="7" pos="249">
          <p15:clr>
            <a:srgbClr val="A4A3A4"/>
          </p15:clr>
        </p15:guide>
        <p15:guide id="8" pos="1998">
          <p15:clr>
            <a:srgbClr val="A4A3A4"/>
          </p15:clr>
        </p15:guide>
        <p15:guide id="9" pos="1111">
          <p15:clr>
            <a:srgbClr val="A4A3A4"/>
          </p15:clr>
        </p15:guide>
        <p15:guide id="10" pos="2892">
          <p15:clr>
            <a:srgbClr val="A4A3A4"/>
          </p15:clr>
        </p15:guide>
        <p15:guide id="11" pos="3774">
          <p15:clr>
            <a:srgbClr val="A4A3A4"/>
          </p15:clr>
        </p15:guide>
        <p15:guide id="12" pos="4663">
          <p15:clr>
            <a:srgbClr val="A4A3A4"/>
          </p15:clr>
        </p15:guide>
        <p15:guide id="13" pos="5531">
          <p15:clr>
            <a:srgbClr val="A4A3A4"/>
          </p15:clr>
        </p15:guide>
        <p15:guide id="14" pos="2764">
          <p15:clr>
            <a:srgbClr val="A4A3A4"/>
          </p15:clr>
        </p15:guide>
        <p15:guide id="15" pos="30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win Schalk" initials="ES" lastIdx="12" clrIdx="0">
    <p:extLst>
      <p:ext uri="{19B8F6BF-5375-455C-9EA6-DF929625EA0E}">
        <p15:presenceInfo xmlns:p15="http://schemas.microsoft.com/office/powerpoint/2012/main" userId="S-1-5-21-2654570428-1956004359-3202473398-2010" providerId="AD"/>
      </p:ext>
    </p:extLst>
  </p:cmAuthor>
  <p:cmAuthor id="2" name="Tania Pearse-Danker" initials="TP" lastIdx="2" clrIdx="1">
    <p:extLst>
      <p:ext uri="{19B8F6BF-5375-455C-9EA6-DF929625EA0E}">
        <p15:presenceInfo xmlns:p15="http://schemas.microsoft.com/office/powerpoint/2012/main" userId="S-1-5-21-2654570428-1956004359-3202473398-91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40C"/>
    <a:srgbClr val="B0BE30"/>
    <a:srgbClr val="2D8FA3"/>
    <a:srgbClr val="B21B5E"/>
    <a:srgbClr val="D42E1C"/>
    <a:srgbClr val="00458D"/>
    <a:srgbClr val="DA8419"/>
    <a:srgbClr val="632076"/>
    <a:srgbClr val="C4C5C7"/>
    <a:srgbClr val="3E3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2" autoAdjust="0"/>
    <p:restoredTop sz="95143" autoAdjust="0"/>
  </p:normalViewPr>
  <p:slideViewPr>
    <p:cSldViewPr>
      <p:cViewPr varScale="1">
        <p:scale>
          <a:sx n="84" d="100"/>
          <a:sy n="84" d="100"/>
        </p:scale>
        <p:origin x="595" y="72"/>
      </p:cViewPr>
      <p:guideLst>
        <p:guide orient="horz" pos="395"/>
        <p:guide orient="horz" pos="3054"/>
        <p:guide orient="horz" pos="2890"/>
        <p:guide orient="horz" pos="775"/>
        <p:guide orient="horz" pos="2754"/>
        <p:guide orient="horz" pos="531"/>
        <p:guide pos="249"/>
        <p:guide pos="1998"/>
        <p:guide pos="1111"/>
        <p:guide pos="2892"/>
        <p:guide pos="3774"/>
        <p:guide pos="4663"/>
        <p:guide pos="5531"/>
        <p:guide pos="2764"/>
        <p:guide pos="30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8166"/>
    </p:cViewPr>
  </p:sorterViewPr>
  <p:notesViewPr>
    <p:cSldViewPr showGuides="1">
      <p:cViewPr varScale="1">
        <p:scale>
          <a:sx n="56" d="100"/>
          <a:sy n="56" d="100"/>
        </p:scale>
        <p:origin x="-2886" y="-84"/>
      </p:cViewPr>
      <p:guideLst>
        <p:guide orient="horz" pos="2141"/>
        <p:guide pos="312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commentAuthors" Target="commentAuthors.xml"/><Relationship Id="rId8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C873C-BD04-47EE-A0F3-270E241EBEB2}" type="datetimeFigureOut">
              <a:rPr lang="nl-NL" smtClean="0"/>
              <a:t>7-3-2017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F4357-39EC-4B1A-98D7-42481BCDAA94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02417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88B43-ADF5-4D25-B355-6570DD2BEE39}" type="datetimeFigureOut">
              <a:rPr lang="nl-NL" smtClean="0"/>
              <a:t>7-3-2017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7E25C7-774B-45F2-8327-48E1DC9BDA76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0525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Tour de Table</a:t>
            </a:r>
          </a:p>
          <a:p>
            <a:r>
              <a:rPr lang="fr-FR" dirty="0" smtClean="0"/>
              <a:t>Suite à Présentation brève de l’Equipe Stabiplan,</a:t>
            </a:r>
            <a:r>
              <a:rPr lang="fr-FR" baseline="0" dirty="0" smtClean="0"/>
              <a:t> nom et fonction</a:t>
            </a:r>
          </a:p>
          <a:p>
            <a:r>
              <a:rPr lang="fr-FR" baseline="0" dirty="0" smtClean="0"/>
              <a:t>Présentation un à un des participants, Nom de société, nom de famille, fonction, type d’activité : BE Conception, Exe, Installateur… CVC, </a:t>
            </a:r>
            <a:r>
              <a:rPr lang="fr-FR" baseline="0" dirty="0" err="1" smtClean="0"/>
              <a:t>Elec</a:t>
            </a:r>
            <a:r>
              <a:rPr lang="fr-FR" baseline="0" dirty="0" smtClean="0"/>
              <a:t>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25C7-774B-45F2-8327-48E1DC9BDA7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0573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Commençons par l’entreprise elle-même.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25C7-774B-45F2-8327-48E1DC9BDA76}" type="slidenum">
              <a:rPr lang="nl-NL" smtClean="0">
                <a:solidFill>
                  <a:prstClr val="black"/>
                </a:solidFill>
              </a:rPr>
              <a:pPr/>
              <a:t>2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101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are in business to help engineers.</a:t>
            </a:r>
            <a:r>
              <a:rPr lang="en-US" baseline="0" dirty="0" smtClean="0"/>
              <a:t> Being a leader we are able to provide knowledge to optimize business processes using </a:t>
            </a:r>
            <a:r>
              <a:rPr lang="en-US" baseline="0" dirty="0" err="1" smtClean="0"/>
              <a:t>Stabicad</a:t>
            </a:r>
            <a:r>
              <a:rPr lang="en-US" baseline="0" dirty="0" smtClean="0"/>
              <a:t> on top of Autodesk platforms. </a:t>
            </a:r>
          </a:p>
          <a:p>
            <a:r>
              <a:rPr lang="en-US" baseline="0" dirty="0" smtClean="0"/>
              <a:t>‘Better’ can be interpreted in two ways: we help people to design better, and using </a:t>
            </a:r>
            <a:r>
              <a:rPr lang="en-US" baseline="0" dirty="0" err="1" smtClean="0"/>
              <a:t>Stabicad</a:t>
            </a:r>
            <a:r>
              <a:rPr lang="en-US" baseline="0" dirty="0" smtClean="0"/>
              <a:t> will result in better building services / technical installations.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1BB06-31F0-4F4A-8B80-F8F174F72C28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873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Nous allons dès à présent</a:t>
            </a:r>
            <a:r>
              <a:rPr lang="fr-FR" baseline="0" dirty="0" smtClean="0"/>
              <a:t> nous intéresser à la mission de Stabiplan dans le marché des MEP. Comment aborder facilement le BIM?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25C7-774B-45F2-8327-48E1DC9BDA76}" type="slidenum">
              <a:rPr lang="nl-NL" smtClean="0">
                <a:solidFill>
                  <a:prstClr val="black"/>
                </a:solidFill>
              </a:rPr>
              <a:pPr/>
              <a:t>4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627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are in business to help engineers.</a:t>
            </a:r>
            <a:r>
              <a:rPr lang="en-US" baseline="0" dirty="0" smtClean="0"/>
              <a:t> Being a leader we are able to provide knowledge to optimize business processes using </a:t>
            </a:r>
            <a:r>
              <a:rPr lang="en-US" baseline="0" dirty="0" err="1" smtClean="0"/>
              <a:t>Stabicad</a:t>
            </a:r>
            <a:r>
              <a:rPr lang="en-US" baseline="0" dirty="0" smtClean="0"/>
              <a:t> on top of Autodesk platforms. </a:t>
            </a:r>
          </a:p>
          <a:p>
            <a:r>
              <a:rPr lang="en-US" baseline="0" dirty="0" smtClean="0"/>
              <a:t>‘Better’ can be interpreted in two ways: we help people to design better, and using </a:t>
            </a:r>
            <a:r>
              <a:rPr lang="en-US" baseline="0" dirty="0" err="1" smtClean="0"/>
              <a:t>Stabicad</a:t>
            </a:r>
            <a:r>
              <a:rPr lang="en-US" baseline="0" dirty="0" smtClean="0"/>
              <a:t> will result in better building services / technical installations.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1BB06-31F0-4F4A-8B80-F8F174F72C28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492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We are</a:t>
            </a:r>
            <a:r>
              <a:rPr lang="nl-NL" baseline="0" dirty="0" smtClean="0"/>
              <a:t> a </a:t>
            </a:r>
            <a:r>
              <a:rPr lang="nl-NL" baseline="0" dirty="0" err="1" smtClean="0"/>
              <a:t>dedicated</a:t>
            </a:r>
            <a:r>
              <a:rPr lang="nl-NL" baseline="0" dirty="0" smtClean="0"/>
              <a:t> Autodesk Gold Partner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Building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MEP </a:t>
            </a:r>
            <a:r>
              <a:rPr lang="nl-NL" baseline="0" dirty="0" err="1" smtClean="0"/>
              <a:t>specialized</a:t>
            </a:r>
            <a:r>
              <a:rPr lang="nl-NL" baseline="0" dirty="0" smtClean="0"/>
              <a:t>.</a:t>
            </a:r>
          </a:p>
          <a:p>
            <a:r>
              <a:rPr lang="nl-NL" baseline="0" dirty="0" err="1" smtClean="0"/>
              <a:t>Besides</a:t>
            </a:r>
            <a:r>
              <a:rPr lang="nl-NL" baseline="0" dirty="0" smtClean="0"/>
              <a:t> sales, support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consultancy in these </a:t>
            </a:r>
            <a:r>
              <a:rPr lang="nl-NL" baseline="0" dirty="0" err="1" smtClean="0"/>
              <a:t>specific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areas</a:t>
            </a:r>
            <a:r>
              <a:rPr lang="nl-NL" baseline="0" dirty="0" smtClean="0"/>
              <a:t>, we are </a:t>
            </a:r>
            <a:r>
              <a:rPr lang="nl-NL" baseline="0" dirty="0" err="1" smtClean="0"/>
              <a:t>also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Authorized</a:t>
            </a:r>
            <a:r>
              <a:rPr lang="nl-NL" baseline="0" dirty="0" smtClean="0"/>
              <a:t> Training Center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Autorized</a:t>
            </a:r>
            <a:r>
              <a:rPr lang="nl-NL" baseline="0" dirty="0" smtClean="0"/>
              <a:t> Developer.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BA86D-4F8F-4B63-8707-87EA52351291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231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an Autodesk MEP specialized partner we</a:t>
            </a:r>
            <a:r>
              <a:rPr lang="nl-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deliver the whole product portfolio of Autodesk and we help you with s</a:t>
            </a:r>
            <a:r>
              <a:rPr lang="nl-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ubsrciption renewals</a:t>
            </a:r>
            <a:r>
              <a:rPr lang="nl-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licence management.</a:t>
            </a:r>
            <a:endParaRPr lang="nl-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Autodesk® Building Design Suite combines Building Information Modeling (BIM) and CAD tools so that you can more efficiently design, visualize, and simulate. Design and achieve better buildings with a complete software solution for building design. The Premium edition of BDS is intended for architects and engineers who need a comprehensive set of tools for realizing their building and installation models in Revit and AutoCAD. Autodesk Building Design Suite Ultimate provides everything needed for BIM: innovative Revit software, the trusted AutoCAD software for efficient documentation, and 3D Studio Max for attractive visualizations.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Fabrication software products—Fabrication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CADmep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™, Fabrication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ESTmep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™, and Fabrication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CAMduct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™—help extend Building Information Modeling (BIM) workflow to mechanical, electrical, and plumbing (MEP) specialty contractors.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843CD-4197-49F9-B34D-1F887E4CA04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7032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With</a:t>
            </a:r>
            <a:r>
              <a:rPr lang="nl-NL" dirty="0" smtClean="0"/>
              <a:t> the </a:t>
            </a:r>
            <a:r>
              <a:rPr lang="nl-NL" dirty="0" err="1" smtClean="0"/>
              <a:t>powerfull</a:t>
            </a:r>
            <a:r>
              <a:rPr lang="nl-NL" dirty="0" smtClean="0"/>
              <a:t> Exchange </a:t>
            </a:r>
            <a:r>
              <a:rPr lang="nl-NL" dirty="0" err="1" smtClean="0"/>
              <a:t>functionality</a:t>
            </a:r>
            <a:r>
              <a:rPr lang="nl-NL" dirty="0" smtClean="0"/>
              <a:t> of </a:t>
            </a:r>
            <a:r>
              <a:rPr lang="nl-NL" dirty="0" err="1" smtClean="0"/>
              <a:t>Stabicad</a:t>
            </a:r>
            <a:r>
              <a:rPr lang="nl-NL" dirty="0" smtClean="0"/>
              <a:t> 10 engineers </a:t>
            </a:r>
            <a:r>
              <a:rPr lang="nl-NL" dirty="0" err="1" smtClean="0"/>
              <a:t>cooperate</a:t>
            </a:r>
            <a:r>
              <a:rPr lang="nl-NL" dirty="0" smtClean="0"/>
              <a:t> </a:t>
            </a:r>
            <a:r>
              <a:rPr lang="nl-NL" dirty="0" err="1" smtClean="0"/>
              <a:t>easily</a:t>
            </a:r>
            <a:r>
              <a:rPr lang="nl-NL" dirty="0" smtClean="0"/>
              <a:t> on 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various</a:t>
            </a:r>
            <a:r>
              <a:rPr lang="nl-NL" baseline="0" dirty="0" smtClean="0"/>
              <a:t> platforms. </a:t>
            </a:r>
          </a:p>
          <a:p>
            <a:r>
              <a:rPr lang="nl-NL" baseline="0" dirty="0" err="1" smtClean="0"/>
              <a:t>Models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drawing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elements</a:t>
            </a:r>
            <a:r>
              <a:rPr lang="nl-NL" baseline="0" dirty="0" smtClean="0"/>
              <a:t> go back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forth</a:t>
            </a:r>
            <a:r>
              <a:rPr lang="nl-NL" baseline="0" dirty="0" smtClean="0"/>
              <a:t>. The platform is </a:t>
            </a:r>
            <a:r>
              <a:rPr lang="nl-NL" baseline="0" dirty="0" err="1" smtClean="0"/>
              <a:t>just</a:t>
            </a:r>
            <a:r>
              <a:rPr lang="nl-NL" baseline="0" dirty="0" smtClean="0"/>
              <a:t> a </a:t>
            </a:r>
            <a:r>
              <a:rPr lang="nl-NL" baseline="0" dirty="0" err="1" smtClean="0"/>
              <a:t>given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fact</a:t>
            </a:r>
            <a:r>
              <a:rPr lang="nl-NL" baseline="0" dirty="0" smtClean="0"/>
              <a:t>. </a:t>
            </a:r>
          </a:p>
          <a:p>
            <a:r>
              <a:rPr lang="nl-NL" baseline="0" dirty="0" smtClean="0"/>
              <a:t>Exchange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colleagues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thirs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parties</a:t>
            </a:r>
            <a:r>
              <a:rPr lang="nl-NL" baseline="0" dirty="0" smtClean="0"/>
              <a:t> is easy. </a:t>
            </a:r>
          </a:p>
          <a:p>
            <a:r>
              <a:rPr lang="nl-NL" baseline="0" dirty="0" err="1" smtClean="0"/>
              <a:t>You</a:t>
            </a:r>
            <a:r>
              <a:rPr lang="nl-NL" baseline="0" dirty="0" smtClean="0"/>
              <a:t> combine </a:t>
            </a:r>
            <a:r>
              <a:rPr lang="nl-NL" baseline="0" dirty="0" err="1" smtClean="0"/>
              <a:t>detailled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drawing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high </a:t>
            </a:r>
            <a:r>
              <a:rPr lang="nl-NL" baseline="0" dirty="0" err="1" smtClean="0"/>
              <a:t>quality</a:t>
            </a:r>
            <a:r>
              <a:rPr lang="nl-NL" baseline="0" dirty="0" smtClean="0"/>
              <a:t> 3D design. </a:t>
            </a:r>
          </a:p>
          <a:p>
            <a:endParaRPr lang="nl-NL" baseline="0" dirty="0" smtClean="0"/>
          </a:p>
          <a:p>
            <a:r>
              <a:rPr lang="nl-NL" baseline="0" dirty="0" err="1" smtClean="0"/>
              <a:t>Permet</a:t>
            </a:r>
            <a:r>
              <a:rPr lang="nl-NL" baseline="0" dirty="0" smtClean="0"/>
              <a:t> à </a:t>
            </a:r>
            <a:r>
              <a:rPr lang="nl-NL" baseline="0" dirty="0" err="1" smtClean="0"/>
              <a:t>l’ensemble</a:t>
            </a:r>
            <a:r>
              <a:rPr lang="nl-NL" baseline="0" dirty="0" smtClean="0"/>
              <a:t> des BE, installateurs de </a:t>
            </a:r>
            <a:r>
              <a:rPr lang="nl-NL" baseline="0" dirty="0" err="1" smtClean="0"/>
              <a:t>pouvoir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être</a:t>
            </a:r>
            <a:r>
              <a:rPr lang="nl-NL" baseline="0" dirty="0" smtClean="0"/>
              <a:t> à </a:t>
            </a:r>
            <a:r>
              <a:rPr lang="nl-NL" baseline="0" dirty="0" err="1" smtClean="0"/>
              <a:t>égalité</a:t>
            </a:r>
            <a:r>
              <a:rPr lang="nl-NL" baseline="0" dirty="0" smtClean="0"/>
              <a:t> de chance dans </a:t>
            </a:r>
            <a:r>
              <a:rPr lang="nl-NL" baseline="0" dirty="0" err="1" smtClean="0"/>
              <a:t>le</a:t>
            </a:r>
            <a:r>
              <a:rPr lang="nl-NL" baseline="0" dirty="0" smtClean="0"/>
              <a:t> BIM </a:t>
            </a:r>
            <a:r>
              <a:rPr lang="nl-NL" baseline="0" dirty="0" err="1" smtClean="0"/>
              <a:t>ou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tout</a:t>
            </a:r>
            <a:r>
              <a:rPr lang="nl-NL" baseline="0" dirty="0" smtClean="0"/>
              <a:t> du </a:t>
            </a:r>
            <a:r>
              <a:rPr lang="nl-NL" baseline="0" dirty="0" err="1" smtClean="0"/>
              <a:t>moins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comment</a:t>
            </a:r>
            <a:r>
              <a:rPr lang="nl-NL" baseline="0" dirty="0" smtClean="0"/>
              <a:t> leur </a:t>
            </a:r>
            <a:r>
              <a:rPr lang="nl-NL" baseline="0" dirty="0" err="1" smtClean="0"/>
              <a:t>facilité</a:t>
            </a:r>
            <a:r>
              <a:rPr lang="nl-NL" baseline="0" dirty="0" smtClean="0"/>
              <a:t> </a:t>
            </a:r>
            <a:r>
              <a:rPr lang="nl-NL" baseline="0" dirty="0" err="1" smtClean="0"/>
              <a:t>le</a:t>
            </a:r>
            <a:r>
              <a:rPr lang="nl-NL" baseline="0" dirty="0" smtClean="0"/>
              <a:t> passage vers </a:t>
            </a:r>
            <a:r>
              <a:rPr lang="nl-NL" baseline="0" dirty="0" err="1" smtClean="0"/>
              <a:t>le</a:t>
            </a:r>
            <a:r>
              <a:rPr lang="nl-NL" baseline="0" dirty="0" smtClean="0"/>
              <a:t> BIM.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429BB-F8D7-433B-B636-2021BA990A23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155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25C7-774B-45F2-8327-48E1DC9BDA76}" type="slidenum">
              <a:rPr lang="nl-NL" smtClean="0">
                <a:solidFill>
                  <a:prstClr val="black"/>
                </a:solidFill>
              </a:rPr>
              <a:pPr/>
              <a:t>11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8840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25C7-774B-45F2-8327-48E1DC9BDA76}" type="slidenum">
              <a:rPr lang="nl-NL" smtClean="0">
                <a:solidFill>
                  <a:prstClr val="black"/>
                </a:solidFill>
              </a:rPr>
              <a:pPr/>
              <a:t>12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794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1BB06-31F0-4F4A-8B80-F8F174F72C28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2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Van harte welkom op het grootste BIM event voor de bouw- en installatiebranche.</a:t>
            </a:r>
          </a:p>
          <a:p>
            <a:r>
              <a:rPr lang="nl-NL" dirty="0"/>
              <a:t>Geweldig dat we met meer dan 600 mensen hier in Rotterdam zijn.</a:t>
            </a:r>
          </a:p>
          <a:p>
            <a:endParaRPr lang="en-US" dirty="0"/>
          </a:p>
          <a:p>
            <a:r>
              <a:rPr lang="en-US" dirty="0"/>
              <a:t>Also a special word of welcome to our guests from Belgium, France, Germany and Romania.</a:t>
            </a:r>
          </a:p>
          <a:p>
            <a:r>
              <a:rPr lang="en-US" dirty="0"/>
              <a:t>We are glad to have you in our midst.</a:t>
            </a:r>
            <a:endParaRPr lang="en-US" baseline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25C7-774B-45F2-8327-48E1DC9BDA76}" type="slidenum">
              <a:rPr lang="nl-NL" smtClean="0">
                <a:solidFill>
                  <a:prstClr val="black"/>
                </a:solidFill>
              </a:rPr>
              <a:pPr/>
              <a:t>15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7405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BIM is LIVE.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 live.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F579E-CE4E-4BFB-B991-C511A94C0623}" type="slidenum">
              <a:rPr lang="nl-NL" smtClean="0">
                <a:solidFill>
                  <a:prstClr val="black"/>
                </a:solidFill>
              </a:rPr>
              <a:pPr/>
              <a:t>16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190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slide" Target="../slides/slide9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../slides/slide9.xml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jpeg"/><Relationship Id="rId5" Type="http://schemas.openxmlformats.org/officeDocument/2006/relationships/slide" Target="../slides/slide9.xml"/><Relationship Id="rId4" Type="http://schemas.openxmlformats.org/officeDocument/2006/relationships/image" Target="../media/image2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../slides/slide9.xml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0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95289" y="843558"/>
            <a:ext cx="8385174" cy="37444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44767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3"/>
            <a:ext cx="8065144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67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84" y="1082803"/>
            <a:ext cx="8409433" cy="2977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" y="0"/>
            <a:ext cx="914129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5"/>
            <a:ext cx="1274796" cy="25631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481850" y="4557713"/>
            <a:ext cx="329957" cy="350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0" y="4646954"/>
            <a:ext cx="1718672" cy="282601"/>
          </a:xfrm>
          <a:prstGeom prst="rect">
            <a:avLst/>
          </a:prstGeom>
        </p:spPr>
      </p:pic>
      <p:sp>
        <p:nvSpPr>
          <p:cNvPr id="6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11188" y="1563638"/>
            <a:ext cx="3776661" cy="7920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000" baseline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508106" y="4413647"/>
            <a:ext cx="158417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07987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54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95289" y="843558"/>
            <a:ext cx="8385173" cy="37444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44767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4"/>
            <a:ext cx="8065145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07987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28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95290" y="842963"/>
            <a:ext cx="4197349" cy="1873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 sz="1600"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395290" y="2716214"/>
            <a:ext cx="4197349" cy="18717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458D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1"/>
          </p:nvPr>
        </p:nvSpPr>
        <p:spPr>
          <a:xfrm>
            <a:off x="4806952" y="842963"/>
            <a:ext cx="3973513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4"/>
            <a:ext cx="8065145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07987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5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95290" y="842963"/>
            <a:ext cx="4197349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4799385" y="842963"/>
            <a:ext cx="3981077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4"/>
            <a:ext cx="8065145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07987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9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35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84" y="1131590"/>
            <a:ext cx="8359612" cy="307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" y="0"/>
            <a:ext cx="914129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0" y="4646954"/>
            <a:ext cx="1718672" cy="282601"/>
          </a:xfrm>
          <a:prstGeom prst="rect">
            <a:avLst/>
          </a:prstGeom>
        </p:spPr>
      </p:pic>
      <p:sp>
        <p:nvSpPr>
          <p:cNvPr id="18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11188" y="1563638"/>
            <a:ext cx="3776661" cy="7920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5"/>
            <a:ext cx="1274796" cy="256317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407987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08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84" y="1131590"/>
            <a:ext cx="8359612" cy="307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" y="0"/>
            <a:ext cx="914129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0" y="4646954"/>
            <a:ext cx="1718672" cy="282601"/>
          </a:xfrm>
          <a:prstGeom prst="rect">
            <a:avLst/>
          </a:prstGeom>
        </p:spPr>
      </p:pic>
      <p:sp>
        <p:nvSpPr>
          <p:cNvPr id="18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11188" y="1563638"/>
            <a:ext cx="3776661" cy="7920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5"/>
            <a:ext cx="1274796" cy="256317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407987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69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51521" y="843558"/>
            <a:ext cx="878497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333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5"/>
            <a:ext cx="1274796" cy="25631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481850" y="4557713"/>
            <a:ext cx="329957" cy="350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0" y="4646954"/>
            <a:ext cx="1718672" cy="28260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5508106" y="4413647"/>
            <a:ext cx="158417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07987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70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09550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0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0004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4371950"/>
            <a:ext cx="2232248" cy="576064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6876256" y="195486"/>
            <a:ext cx="2160240" cy="1080120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4632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0004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4371950"/>
            <a:ext cx="2232248" cy="576064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876256" y="195486"/>
            <a:ext cx="2160240" cy="1080120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5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4"/>
            <a:ext cx="1274796" cy="25631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481848" y="4557713"/>
            <a:ext cx="329957" cy="350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8" y="4646953"/>
            <a:ext cx="1718672" cy="282601"/>
          </a:xfrm>
          <a:prstGeom prst="rect">
            <a:avLst/>
          </a:prstGeom>
        </p:spPr>
      </p:pic>
      <p:sp>
        <p:nvSpPr>
          <p:cNvPr id="6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11188" y="1563638"/>
            <a:ext cx="3776662" cy="7920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000" baseline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508104" y="4413647"/>
            <a:ext cx="158417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166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84" y="1082802"/>
            <a:ext cx="8409432" cy="2977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2" cy="5143500"/>
          </a:xfrm>
          <a:prstGeom prst="rect">
            <a:avLst/>
          </a:prstGeom>
        </p:spPr>
      </p:pic>
      <p:pic>
        <p:nvPicPr>
          <p:cNvPr id="9" name="Picture 8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4"/>
            <a:ext cx="1274796" cy="25631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481848" y="4557713"/>
            <a:ext cx="329957" cy="350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8" y="4646953"/>
            <a:ext cx="1718672" cy="282601"/>
          </a:xfrm>
          <a:prstGeom prst="rect">
            <a:avLst/>
          </a:prstGeom>
        </p:spPr>
      </p:pic>
      <p:sp>
        <p:nvSpPr>
          <p:cNvPr id="6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11188" y="1563638"/>
            <a:ext cx="3776662" cy="7920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000" baseline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508104" y="4413647"/>
            <a:ext cx="158417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0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4"/>
            <a:ext cx="1274796" cy="25631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481848" y="4557713"/>
            <a:ext cx="329957" cy="350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8" y="4646953"/>
            <a:ext cx="1718672" cy="28260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5508104" y="4413647"/>
            <a:ext cx="158417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99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95289" y="843558"/>
            <a:ext cx="8385174" cy="37444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44767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3"/>
            <a:ext cx="8065144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575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95288" y="842963"/>
            <a:ext cx="4197350" cy="1873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 sz="1600"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395288" y="2716214"/>
            <a:ext cx="4197350" cy="18717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458D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1"/>
          </p:nvPr>
        </p:nvSpPr>
        <p:spPr>
          <a:xfrm>
            <a:off x="4806950" y="842963"/>
            <a:ext cx="3973513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3"/>
            <a:ext cx="8065144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79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95288" y="842963"/>
            <a:ext cx="4197350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4799385" y="842963"/>
            <a:ext cx="3981078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3"/>
            <a:ext cx="8065144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52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3"/>
            <a:ext cx="8065144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457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84" y="1131590"/>
            <a:ext cx="8359612" cy="307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8" y="4646953"/>
            <a:ext cx="1718672" cy="282601"/>
          </a:xfrm>
          <a:prstGeom prst="rect">
            <a:avLst/>
          </a:prstGeom>
        </p:spPr>
      </p:pic>
      <p:sp>
        <p:nvSpPr>
          <p:cNvPr id="18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11188" y="1563638"/>
            <a:ext cx="3776662" cy="7920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0" name="Picture 9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4"/>
            <a:ext cx="1274796" cy="256317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24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83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51520" y="4515966"/>
            <a:ext cx="216024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59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07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solidFill>
          <a:srgbClr val="0004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4371950"/>
            <a:ext cx="2232248" cy="576064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876256" y="195486"/>
            <a:ext cx="2160240" cy="1080120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074" name="Picture 2" descr="C:\Users\de\Desktop\stabivierkantje-wit.png">
            <a:hlinkClick r:id="" action="ppaction://noaction"/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748" y="292860"/>
            <a:ext cx="216024" cy="21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18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bg>
      <p:bgPr>
        <a:solidFill>
          <a:srgbClr val="0004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4371950"/>
            <a:ext cx="2232248" cy="576064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876256" y="195486"/>
            <a:ext cx="2160240" cy="1080120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90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720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 userDrawn="1"/>
        </p:nvSpPr>
        <p:spPr>
          <a:xfrm>
            <a:off x="251520" y="4587974"/>
            <a:ext cx="18002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sp>
        <p:nvSpPr>
          <p:cNvPr id="6" name="Rechthoek 5"/>
          <p:cNvSpPr/>
          <p:nvPr userDrawn="1"/>
        </p:nvSpPr>
        <p:spPr>
          <a:xfrm>
            <a:off x="7164288" y="195486"/>
            <a:ext cx="18002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50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E ARE BIM LIVE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-20538"/>
            <a:ext cx="9339636" cy="5183464"/>
          </a:xfrm>
          <a:prstGeom prst="rect">
            <a:avLst/>
          </a:prstGeom>
        </p:spPr>
      </p:pic>
      <p:pic>
        <p:nvPicPr>
          <p:cNvPr id="5" name="Afbeelding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01" y="4712504"/>
            <a:ext cx="1602399" cy="169359"/>
          </a:xfrm>
          <a:prstGeom prst="rect">
            <a:avLst/>
          </a:prstGeom>
        </p:spPr>
      </p:pic>
      <p:pic>
        <p:nvPicPr>
          <p:cNvPr id="6" name="Afbeelding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9450" y="4667326"/>
            <a:ext cx="1274215" cy="259713"/>
          </a:xfrm>
          <a:prstGeom prst="rect">
            <a:avLst/>
          </a:prstGeom>
        </p:spPr>
      </p:pic>
      <p:cxnSp>
        <p:nvCxnSpPr>
          <p:cNvPr id="7" name="Rechte verbindingslijn 18"/>
          <p:cNvCxnSpPr/>
          <p:nvPr/>
        </p:nvCxnSpPr>
        <p:spPr>
          <a:xfrm>
            <a:off x="356434" y="4522405"/>
            <a:ext cx="8414079" cy="993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261712"/>
            <a:ext cx="4569865" cy="1818776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-20538"/>
            <a:ext cx="9339636" cy="5183464"/>
          </a:xfrm>
          <a:prstGeom prst="rect">
            <a:avLst/>
          </a:prstGeom>
        </p:spPr>
      </p:pic>
      <p:pic>
        <p:nvPicPr>
          <p:cNvPr id="9" name="Afbeelding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01" y="4712504"/>
            <a:ext cx="1602399" cy="169359"/>
          </a:xfrm>
          <a:prstGeom prst="rect">
            <a:avLst/>
          </a:prstGeom>
        </p:spPr>
      </p:pic>
      <p:pic>
        <p:nvPicPr>
          <p:cNvPr id="10" name="Afbeelding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9450" y="4667326"/>
            <a:ext cx="1274215" cy="259713"/>
          </a:xfrm>
          <a:prstGeom prst="rect">
            <a:avLst/>
          </a:prstGeom>
        </p:spPr>
      </p:pic>
      <p:cxnSp>
        <p:nvCxnSpPr>
          <p:cNvPr id="11" name="Rechte verbindingslijn 18"/>
          <p:cNvCxnSpPr/>
          <p:nvPr/>
        </p:nvCxnSpPr>
        <p:spPr>
          <a:xfrm>
            <a:off x="356434" y="4522405"/>
            <a:ext cx="8414079" cy="993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261712"/>
            <a:ext cx="4569865" cy="1818776"/>
          </a:xfrm>
          <a:prstGeom prst="rect">
            <a:avLst/>
          </a:prstGeom>
        </p:spPr>
      </p:pic>
      <p:pic>
        <p:nvPicPr>
          <p:cNvPr id="14" name="Afbeelding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8520" y="-20538"/>
            <a:ext cx="9339636" cy="5183464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8801" y="4712504"/>
            <a:ext cx="1602399" cy="169359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09450" y="4667326"/>
            <a:ext cx="1274215" cy="259713"/>
          </a:xfrm>
          <a:prstGeom prst="rect">
            <a:avLst/>
          </a:prstGeom>
        </p:spPr>
      </p:pic>
      <p:cxnSp>
        <p:nvCxnSpPr>
          <p:cNvPr id="17" name="Rechte verbindingslijn 18"/>
          <p:cNvCxnSpPr/>
          <p:nvPr userDrawn="1"/>
        </p:nvCxnSpPr>
        <p:spPr>
          <a:xfrm>
            <a:off x="356434" y="4522405"/>
            <a:ext cx="8414079" cy="993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365" y="1283351"/>
            <a:ext cx="4569865" cy="1818776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6634163" y="4675453"/>
            <a:ext cx="687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#</a:t>
            </a:r>
            <a:r>
              <a:rPr lang="nl-NL" sz="100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bimlive</a:t>
            </a:r>
            <a:endParaRPr lang="nl-NL" sz="10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Freeform 5"/>
          <p:cNvSpPr>
            <a:spLocks/>
          </p:cNvSpPr>
          <p:nvPr userDrawn="1"/>
        </p:nvSpPr>
        <p:spPr bwMode="auto">
          <a:xfrm>
            <a:off x="6324600" y="4688555"/>
            <a:ext cx="309563" cy="288924"/>
          </a:xfrm>
          <a:custGeom>
            <a:avLst/>
            <a:gdLst>
              <a:gd name="T0" fmla="*/ 80 w 80"/>
              <a:gd name="T1" fmla="*/ 28 h 73"/>
              <a:gd name="T2" fmla="*/ 71 w 80"/>
              <a:gd name="T3" fmla="*/ 27 h 73"/>
              <a:gd name="T4" fmla="*/ 80 w 80"/>
              <a:gd name="T5" fmla="*/ 21 h 73"/>
              <a:gd name="T6" fmla="*/ 70 w 80"/>
              <a:gd name="T7" fmla="*/ 22 h 73"/>
              <a:gd name="T8" fmla="*/ 70 w 80"/>
              <a:gd name="T9" fmla="*/ 20 h 73"/>
              <a:gd name="T10" fmla="*/ 53 w 80"/>
              <a:gd name="T11" fmla="*/ 6 h 73"/>
              <a:gd name="T12" fmla="*/ 55 w 80"/>
              <a:gd name="T13" fmla="*/ 5 h 73"/>
              <a:gd name="T14" fmla="*/ 60 w 80"/>
              <a:gd name="T15" fmla="*/ 2 h 73"/>
              <a:gd name="T16" fmla="*/ 52 w 80"/>
              <a:gd name="T17" fmla="*/ 4 h 73"/>
              <a:gd name="T18" fmla="*/ 56 w 80"/>
              <a:gd name="T19" fmla="*/ 0 h 73"/>
              <a:gd name="T20" fmla="*/ 50 w 80"/>
              <a:gd name="T21" fmla="*/ 3 h 73"/>
              <a:gd name="T22" fmla="*/ 51 w 80"/>
              <a:gd name="T23" fmla="*/ 1 h 73"/>
              <a:gd name="T24" fmla="*/ 39 w 80"/>
              <a:gd name="T25" fmla="*/ 22 h 73"/>
              <a:gd name="T26" fmla="*/ 32 w 80"/>
              <a:gd name="T27" fmla="*/ 16 h 73"/>
              <a:gd name="T28" fmla="*/ 12 w 80"/>
              <a:gd name="T29" fmla="*/ 7 h 73"/>
              <a:gd name="T30" fmla="*/ 19 w 80"/>
              <a:gd name="T31" fmla="*/ 17 h 73"/>
              <a:gd name="T32" fmla="*/ 14 w 80"/>
              <a:gd name="T33" fmla="*/ 18 h 73"/>
              <a:gd name="T34" fmla="*/ 23 w 80"/>
              <a:gd name="T35" fmla="*/ 27 h 73"/>
              <a:gd name="T36" fmla="*/ 17 w 80"/>
              <a:gd name="T37" fmla="*/ 29 h 73"/>
              <a:gd name="T38" fmla="*/ 27 w 80"/>
              <a:gd name="T39" fmla="*/ 34 h 73"/>
              <a:gd name="T40" fmla="*/ 30 w 80"/>
              <a:gd name="T41" fmla="*/ 42 h 73"/>
              <a:gd name="T42" fmla="*/ 0 w 80"/>
              <a:gd name="T43" fmla="*/ 43 h 73"/>
              <a:gd name="T44" fmla="*/ 70 w 80"/>
              <a:gd name="T45" fmla="*/ 32 h 73"/>
              <a:gd name="T46" fmla="*/ 80 w 80"/>
              <a:gd name="T47" fmla="*/ 28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0" h="73">
                <a:moveTo>
                  <a:pt x="80" y="28"/>
                </a:moveTo>
                <a:cubicBezTo>
                  <a:pt x="77" y="28"/>
                  <a:pt x="73" y="28"/>
                  <a:pt x="71" y="27"/>
                </a:cubicBezTo>
                <a:cubicBezTo>
                  <a:pt x="75" y="26"/>
                  <a:pt x="78" y="24"/>
                  <a:pt x="80" y="21"/>
                </a:cubicBezTo>
                <a:cubicBezTo>
                  <a:pt x="78" y="22"/>
                  <a:pt x="73" y="23"/>
                  <a:pt x="70" y="22"/>
                </a:cubicBezTo>
                <a:cubicBezTo>
                  <a:pt x="70" y="21"/>
                  <a:pt x="70" y="21"/>
                  <a:pt x="70" y="20"/>
                </a:cubicBezTo>
                <a:cubicBezTo>
                  <a:pt x="68" y="12"/>
                  <a:pt x="60" y="5"/>
                  <a:pt x="53" y="6"/>
                </a:cubicBezTo>
                <a:cubicBezTo>
                  <a:pt x="53" y="5"/>
                  <a:pt x="54" y="5"/>
                  <a:pt x="55" y="5"/>
                </a:cubicBezTo>
                <a:cubicBezTo>
                  <a:pt x="56" y="5"/>
                  <a:pt x="60" y="4"/>
                  <a:pt x="60" y="2"/>
                </a:cubicBezTo>
                <a:cubicBezTo>
                  <a:pt x="59" y="0"/>
                  <a:pt x="53" y="3"/>
                  <a:pt x="52" y="4"/>
                </a:cubicBezTo>
                <a:cubicBezTo>
                  <a:pt x="53" y="3"/>
                  <a:pt x="56" y="2"/>
                  <a:pt x="56" y="0"/>
                </a:cubicBezTo>
                <a:cubicBezTo>
                  <a:pt x="54" y="0"/>
                  <a:pt x="52" y="2"/>
                  <a:pt x="50" y="3"/>
                </a:cubicBezTo>
                <a:cubicBezTo>
                  <a:pt x="50" y="2"/>
                  <a:pt x="51" y="2"/>
                  <a:pt x="51" y="1"/>
                </a:cubicBezTo>
                <a:cubicBezTo>
                  <a:pt x="45" y="5"/>
                  <a:pt x="41" y="13"/>
                  <a:pt x="39" y="22"/>
                </a:cubicBezTo>
                <a:cubicBezTo>
                  <a:pt x="36" y="19"/>
                  <a:pt x="34" y="17"/>
                  <a:pt x="32" y="16"/>
                </a:cubicBezTo>
                <a:cubicBezTo>
                  <a:pt x="27" y="13"/>
                  <a:pt x="21" y="10"/>
                  <a:pt x="12" y="7"/>
                </a:cubicBezTo>
                <a:cubicBezTo>
                  <a:pt x="12" y="10"/>
                  <a:pt x="13" y="14"/>
                  <a:pt x="19" y="17"/>
                </a:cubicBezTo>
                <a:cubicBezTo>
                  <a:pt x="18" y="17"/>
                  <a:pt x="16" y="18"/>
                  <a:pt x="14" y="18"/>
                </a:cubicBezTo>
                <a:cubicBezTo>
                  <a:pt x="15" y="22"/>
                  <a:pt x="17" y="25"/>
                  <a:pt x="23" y="27"/>
                </a:cubicBezTo>
                <a:cubicBezTo>
                  <a:pt x="20" y="27"/>
                  <a:pt x="19" y="28"/>
                  <a:pt x="17" y="29"/>
                </a:cubicBezTo>
                <a:cubicBezTo>
                  <a:pt x="19" y="32"/>
                  <a:pt x="22" y="35"/>
                  <a:pt x="27" y="34"/>
                </a:cubicBezTo>
                <a:cubicBezTo>
                  <a:pt x="21" y="37"/>
                  <a:pt x="25" y="43"/>
                  <a:pt x="30" y="42"/>
                </a:cubicBezTo>
                <a:cubicBezTo>
                  <a:pt x="21" y="51"/>
                  <a:pt x="8" y="51"/>
                  <a:pt x="0" y="43"/>
                </a:cubicBezTo>
                <a:cubicBezTo>
                  <a:pt x="20" y="73"/>
                  <a:pt x="64" y="60"/>
                  <a:pt x="70" y="32"/>
                </a:cubicBezTo>
                <a:cubicBezTo>
                  <a:pt x="75" y="32"/>
                  <a:pt x="78" y="30"/>
                  <a:pt x="80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03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84" y="1082803"/>
            <a:ext cx="8409433" cy="2977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" y="0"/>
            <a:ext cx="914129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5"/>
            <a:ext cx="1274796" cy="25631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481850" y="4557713"/>
            <a:ext cx="329957" cy="350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0" y="4646954"/>
            <a:ext cx="1718672" cy="282601"/>
          </a:xfrm>
          <a:prstGeom prst="rect">
            <a:avLst/>
          </a:prstGeom>
        </p:spPr>
      </p:pic>
      <p:sp>
        <p:nvSpPr>
          <p:cNvPr id="6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11188" y="1563638"/>
            <a:ext cx="3776661" cy="7920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000" baseline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508106" y="4413647"/>
            <a:ext cx="158417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07987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56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95289" y="843558"/>
            <a:ext cx="8385173" cy="37444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44767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4"/>
            <a:ext cx="8065145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07987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90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95290" y="842963"/>
            <a:ext cx="4197349" cy="1873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 sz="1600"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395290" y="2716214"/>
            <a:ext cx="4197349" cy="18717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458D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1"/>
          </p:nvPr>
        </p:nvSpPr>
        <p:spPr>
          <a:xfrm>
            <a:off x="4806952" y="842963"/>
            <a:ext cx="3973513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4"/>
            <a:ext cx="8065145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07987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32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95290" y="842963"/>
            <a:ext cx="4197349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4799385" y="842963"/>
            <a:ext cx="3981077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4"/>
            <a:ext cx="8065145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07987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60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8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84" y="1131590"/>
            <a:ext cx="8359612" cy="307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" y="0"/>
            <a:ext cx="914129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0" y="4646954"/>
            <a:ext cx="1718672" cy="282601"/>
          </a:xfrm>
          <a:prstGeom prst="rect">
            <a:avLst/>
          </a:prstGeom>
        </p:spPr>
      </p:pic>
      <p:sp>
        <p:nvSpPr>
          <p:cNvPr id="18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11188" y="1563638"/>
            <a:ext cx="3776661" cy="7920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5"/>
            <a:ext cx="1274796" cy="256317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407987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2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84" y="1131590"/>
            <a:ext cx="8359612" cy="307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" y="0"/>
            <a:ext cx="914129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0" y="4646954"/>
            <a:ext cx="1718672" cy="282601"/>
          </a:xfrm>
          <a:prstGeom prst="rect">
            <a:avLst/>
          </a:prstGeom>
        </p:spPr>
      </p:pic>
      <p:sp>
        <p:nvSpPr>
          <p:cNvPr id="18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11188" y="1563638"/>
            <a:ext cx="3776661" cy="7920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5"/>
            <a:ext cx="1274796" cy="256317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407987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73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51521" y="843558"/>
            <a:ext cx="878497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16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252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5"/>
            <a:ext cx="1274796" cy="25631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481850" y="4557713"/>
            <a:ext cx="329957" cy="350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0" y="4646954"/>
            <a:ext cx="1718672" cy="28260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5508106" y="4413647"/>
            <a:ext cx="158417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07987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17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09550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78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4"/>
            <a:ext cx="1274796" cy="25631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481848" y="4557713"/>
            <a:ext cx="329957" cy="350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8" y="4646953"/>
            <a:ext cx="1718672" cy="28260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5508104" y="4413647"/>
            <a:ext cx="158417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39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0004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4371950"/>
            <a:ext cx="2232248" cy="576064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876256" y="195486"/>
            <a:ext cx="2160240" cy="1080120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85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84" y="1082802"/>
            <a:ext cx="8409432" cy="2977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2" cy="5143500"/>
          </a:xfrm>
          <a:prstGeom prst="rect">
            <a:avLst/>
          </a:prstGeom>
        </p:spPr>
      </p:pic>
      <p:pic>
        <p:nvPicPr>
          <p:cNvPr id="9" name="Picture 8">
            <a:hlinkClick r:id="rId4" action="ppaction://hlinksldjump"/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4"/>
            <a:ext cx="1274796" cy="25631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481848" y="4557713"/>
            <a:ext cx="329957" cy="350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8" y="4646953"/>
            <a:ext cx="1718672" cy="282601"/>
          </a:xfrm>
          <a:prstGeom prst="rect">
            <a:avLst/>
          </a:prstGeom>
        </p:spPr>
      </p:pic>
      <p:sp>
        <p:nvSpPr>
          <p:cNvPr id="6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11188" y="1563638"/>
            <a:ext cx="3776662" cy="7920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000" baseline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508104" y="4413647"/>
            <a:ext cx="158417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44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hlinkClick r:id="rId2" action="ppaction://hlinksldjump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4"/>
            <a:ext cx="1274796" cy="25631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481848" y="4557713"/>
            <a:ext cx="329957" cy="350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8" y="4646953"/>
            <a:ext cx="1718672" cy="28260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5508104" y="4413647"/>
            <a:ext cx="158417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877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95289" y="843558"/>
            <a:ext cx="8385174" cy="37444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44767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3"/>
            <a:ext cx="8065144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690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95288" y="842963"/>
            <a:ext cx="4197350" cy="1873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 sz="1600"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395288" y="2716214"/>
            <a:ext cx="4197350" cy="18717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458D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1"/>
          </p:nvPr>
        </p:nvSpPr>
        <p:spPr>
          <a:xfrm>
            <a:off x="4806950" y="842963"/>
            <a:ext cx="3973513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3"/>
            <a:ext cx="8065144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50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95288" y="842963"/>
            <a:ext cx="4197350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4799385" y="842963"/>
            <a:ext cx="3981078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3"/>
            <a:ext cx="8065144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3"/>
            <a:ext cx="8065144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692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84" y="1131590"/>
            <a:ext cx="8359612" cy="307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8" y="4646953"/>
            <a:ext cx="1718672" cy="282601"/>
          </a:xfrm>
          <a:prstGeom prst="rect">
            <a:avLst/>
          </a:prstGeom>
        </p:spPr>
      </p:pic>
      <p:sp>
        <p:nvSpPr>
          <p:cNvPr id="18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11188" y="1563638"/>
            <a:ext cx="3776662" cy="7920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0" name="Picture 9">
            <a:hlinkClick r:id="rId5" action="ppaction://hlinksldjump"/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4"/>
            <a:ext cx="1274796" cy="256317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5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575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51520" y="4515966"/>
            <a:ext cx="216024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05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95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solidFill>
          <a:srgbClr val="0004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4371950"/>
            <a:ext cx="2232248" cy="576064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876256" y="195486"/>
            <a:ext cx="2160240" cy="1080120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074" name="Picture 2" descr="C:\Users\de\Desktop\stabivierkantje-wit.png">
            <a:hlinkClick r:id="rId2" action="ppaction://hlinksldjump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748" y="292860"/>
            <a:ext cx="216024" cy="21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6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bg>
      <p:bgPr>
        <a:solidFill>
          <a:srgbClr val="0004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4371950"/>
            <a:ext cx="2232248" cy="576064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876256" y="195486"/>
            <a:ext cx="2160240" cy="1080120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8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93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5270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84" y="1082802"/>
            <a:ext cx="8409432" cy="2977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2" cy="5143500"/>
          </a:xfrm>
          <a:prstGeom prst="rect">
            <a:avLst/>
          </a:prstGeom>
        </p:spPr>
      </p:pic>
      <p:pic>
        <p:nvPicPr>
          <p:cNvPr id="9" name="Picture 8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4"/>
            <a:ext cx="1274796" cy="25631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481848" y="4557713"/>
            <a:ext cx="329957" cy="350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8" y="4646953"/>
            <a:ext cx="1718672" cy="282601"/>
          </a:xfrm>
          <a:prstGeom prst="rect">
            <a:avLst/>
          </a:prstGeom>
        </p:spPr>
      </p:pic>
      <p:sp>
        <p:nvSpPr>
          <p:cNvPr id="6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11188" y="1563638"/>
            <a:ext cx="3776662" cy="7920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000" baseline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508104" y="4413647"/>
            <a:ext cx="158417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58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4"/>
            <a:ext cx="1274796" cy="25631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481848" y="4557713"/>
            <a:ext cx="329957" cy="350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8" y="4646953"/>
            <a:ext cx="1718672" cy="28260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5508104" y="4413647"/>
            <a:ext cx="158417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22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95289" y="843558"/>
            <a:ext cx="8385174" cy="37444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44767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3"/>
            <a:ext cx="8065144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3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95288" y="842963"/>
            <a:ext cx="4197350" cy="1873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 sz="1600"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395288" y="2716214"/>
            <a:ext cx="4197350" cy="18717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458D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1"/>
          </p:nvPr>
        </p:nvSpPr>
        <p:spPr>
          <a:xfrm>
            <a:off x="4806950" y="842963"/>
            <a:ext cx="3973513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3"/>
            <a:ext cx="8065144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84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95288" y="842963"/>
            <a:ext cx="4197350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4799385" y="842963"/>
            <a:ext cx="3981078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lnSpc>
                <a:spcPts val="2400"/>
              </a:lnSpc>
              <a:defRPr sz="1600">
                <a:solidFill>
                  <a:srgbClr val="00040C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361950" indent="0">
              <a:defRPr sz="1600">
                <a:solidFill>
                  <a:srgbClr val="00040C"/>
                </a:solidFill>
              </a:defRPr>
            </a:lvl3pPr>
            <a:lvl4pPr marL="542925" indent="0">
              <a:defRPr>
                <a:solidFill>
                  <a:srgbClr val="00040C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3"/>
            <a:ext cx="8065144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326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95289" y="187603"/>
            <a:ext cx="8065144" cy="43204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200">
                <a:solidFill>
                  <a:srgbClr val="00458D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755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84" y="1131590"/>
            <a:ext cx="8359612" cy="307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8" y="4646953"/>
            <a:ext cx="1718672" cy="282601"/>
          </a:xfrm>
          <a:prstGeom prst="rect">
            <a:avLst/>
          </a:prstGeom>
        </p:spPr>
      </p:pic>
      <p:sp>
        <p:nvSpPr>
          <p:cNvPr id="18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11188" y="1563638"/>
            <a:ext cx="3776662" cy="7920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00"/>
              </a:lnSpc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0" name="Picture 9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4"/>
            <a:ext cx="1274796" cy="256317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407986" y="742975"/>
            <a:ext cx="8385175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94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48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51520" y="4515966"/>
            <a:ext cx="216024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5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392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solidFill>
          <a:srgbClr val="0004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4371950"/>
            <a:ext cx="2232248" cy="576064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876256" y="195486"/>
            <a:ext cx="2160240" cy="1080120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074" name="Picture 2" descr="C:\Users\de\Desktop\stabivierkantje-wit.png">
            <a:hlinkClick r:id="" action="ppaction://noaction"/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748" y="292860"/>
            <a:ext cx="216024" cy="21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51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bg>
      <p:bgPr>
        <a:solidFill>
          <a:srgbClr val="0004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4371950"/>
            <a:ext cx="2232248" cy="576064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876256" y="195486"/>
            <a:ext cx="2160240" cy="1080120"/>
          </a:xfrm>
          <a:prstGeom prst="rect">
            <a:avLst/>
          </a:prstGeom>
          <a:solidFill>
            <a:srgbClr val="00040C"/>
          </a:solidFill>
          <a:ln>
            <a:solidFill>
              <a:srgbClr val="000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8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72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0575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DC121E-297E-44FC-AFB4-D109CD0630FE}" type="slidenum">
              <a:rPr lang="en-US" altLang="ja-JP">
                <a:solidFill>
                  <a:srgbClr val="000000"/>
                </a:solidFill>
              </a:rPr>
              <a:pPr/>
              <a:t>‹N°›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25453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6B5322-B675-4EAC-ABF8-748CDF1D8E56}" type="slidenum">
              <a:rPr lang="en-US" altLang="ja-JP">
                <a:solidFill>
                  <a:srgbClr val="000000"/>
                </a:solidFill>
              </a:rPr>
              <a:pPr/>
              <a:t>‹N°›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924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C4DCF9-254F-4A3D-B704-F81AA90279C3}" type="slidenum">
              <a:rPr lang="en-US" altLang="ja-JP">
                <a:solidFill>
                  <a:srgbClr val="000000"/>
                </a:solidFill>
              </a:rPr>
              <a:pPr/>
              <a:t>‹N°›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6711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33D37-981A-40DF-A2CB-1F8BEEB134EF}" type="slidenum">
              <a:rPr lang="en-US" altLang="ja-JP">
                <a:solidFill>
                  <a:srgbClr val="000000"/>
                </a:solidFill>
              </a:rPr>
              <a:pPr/>
              <a:t>‹N°›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85049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A349C4-5D46-4518-A85F-7F0244A42BDA}" type="slidenum">
              <a:rPr lang="en-US" altLang="ja-JP">
                <a:solidFill>
                  <a:srgbClr val="000000"/>
                </a:solidFill>
              </a:rPr>
              <a:pPr/>
              <a:t>‹N°›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1831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808C66-7589-4046-A433-18CC707FE240}" type="slidenum">
              <a:rPr lang="en-US" altLang="ja-JP">
                <a:solidFill>
                  <a:srgbClr val="000000"/>
                </a:solidFill>
              </a:rPr>
              <a:pPr/>
              <a:t>‹N°›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24037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E327D7-9399-4F34-ADD3-E9FC155BAD87}" type="slidenum">
              <a:rPr lang="en-US" altLang="ja-JP">
                <a:solidFill>
                  <a:srgbClr val="000000"/>
                </a:solidFill>
              </a:rPr>
              <a:pPr/>
              <a:t>‹N°›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526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606729-BF53-4C09-9140-30F3647FA924}" type="slidenum">
              <a:rPr lang="en-US" altLang="ja-JP">
                <a:solidFill>
                  <a:srgbClr val="000000"/>
                </a:solidFill>
              </a:rPr>
              <a:pPr/>
              <a:t>‹N°›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53081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660C93-993C-4F3B-A839-8C3283579B0B}" type="slidenum">
              <a:rPr lang="en-US" altLang="ja-JP">
                <a:solidFill>
                  <a:srgbClr val="000000"/>
                </a:solidFill>
              </a:rPr>
              <a:pPr/>
              <a:t>‹N°›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3125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D4A7E5-0380-4F0F-B4EA-531FE5BFBC2B}" type="slidenum">
              <a:rPr lang="en-US" altLang="ja-JP">
                <a:solidFill>
                  <a:srgbClr val="000000"/>
                </a:solidFill>
              </a:rPr>
              <a:pPr/>
              <a:t>‹N°›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2654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530F05-93D1-4DE6-AC38-40EF58238D36}" type="slidenum">
              <a:rPr lang="en-US" altLang="ja-JP">
                <a:solidFill>
                  <a:srgbClr val="000000"/>
                </a:solidFill>
              </a:rPr>
              <a:pPr/>
              <a:t>‹N°›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13610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 4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23528" y="2517744"/>
            <a:ext cx="3528392" cy="1188132"/>
          </a:xfrm>
          <a:prstGeom prst="rect">
            <a:avLst/>
          </a:prstGeom>
        </p:spPr>
        <p:txBody>
          <a:bodyPr vert="horz" lIns="0" tIns="0" rIns="0" bIns="0" anchor="t"/>
          <a:lstStyle>
            <a:lvl1pPr marL="0" marR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fr-FR" sz="2025" b="0" i="0" u="none" strike="noStrike" cap="all" baseline="0" smtClean="0">
                <a:solidFill>
                  <a:srgbClr val="51555F"/>
                </a:solidFill>
                <a:latin typeface="Arial Narrow"/>
                <a:cs typeface="Arial Narrow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23853" y="3759994"/>
            <a:ext cx="3527425" cy="594122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spcAft>
                <a:spcPts val="225"/>
              </a:spcAft>
              <a:buNone/>
              <a:defRPr sz="750" b="1" i="0" cap="all">
                <a:solidFill>
                  <a:srgbClr val="E5001C"/>
                </a:solidFill>
                <a:latin typeface="Arial Narrow"/>
                <a:cs typeface="Arial Narrow"/>
              </a:defRPr>
            </a:lvl1pPr>
            <a:lvl2pPr marL="0" indent="0">
              <a:spcAft>
                <a:spcPts val="225"/>
              </a:spcAft>
              <a:defRPr sz="750" b="1" i="0" cap="all">
                <a:solidFill>
                  <a:srgbClr val="E5001C"/>
                </a:solidFill>
                <a:latin typeface="Arial Narrow"/>
                <a:cs typeface="Arial Narrow"/>
              </a:defRPr>
            </a:lvl2pPr>
            <a:lvl3pPr marL="0" indent="0">
              <a:spcAft>
                <a:spcPts val="225"/>
              </a:spcAft>
              <a:defRPr sz="750" b="1" i="0" cap="all">
                <a:solidFill>
                  <a:srgbClr val="E5001C"/>
                </a:solidFill>
                <a:latin typeface="Arial Narrow"/>
                <a:cs typeface="Arial Narrow"/>
              </a:defRPr>
            </a:lvl3pPr>
            <a:lvl4pPr marL="0" indent="0">
              <a:spcAft>
                <a:spcPts val="225"/>
              </a:spcAft>
              <a:defRPr sz="750" b="1" i="0" cap="all">
                <a:solidFill>
                  <a:srgbClr val="E5001C"/>
                </a:solidFill>
                <a:latin typeface="Arial Narrow"/>
                <a:cs typeface="Arial Narrow"/>
              </a:defRPr>
            </a:lvl4pPr>
            <a:lvl5pPr marL="0" indent="0">
              <a:spcAft>
                <a:spcPts val="225"/>
              </a:spcAft>
              <a:defRPr sz="750" b="1" i="0" cap="all">
                <a:solidFill>
                  <a:srgbClr val="E5001C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7515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ront 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 userDrawn="1"/>
        </p:nvSpPr>
        <p:spPr>
          <a:xfrm>
            <a:off x="250825" y="809931"/>
            <a:ext cx="2305050" cy="207749"/>
          </a:xfrm>
          <a:prstGeom prst="rect">
            <a:avLst/>
          </a:prstGeom>
          <a:noFill/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en-US" sz="750" smtClean="0">
                <a:solidFill>
                  <a:srgbClr val="FFFFFF"/>
                </a:solidFill>
                <a:latin typeface="Arial Narrow" pitchFamily="34" charset="0"/>
              </a:rPr>
              <a:t>CHAUFFAGE-CLIMATISATION</a:t>
            </a:r>
          </a:p>
        </p:txBody>
      </p:sp>
      <p:grpSp>
        <p:nvGrpSpPr>
          <p:cNvPr id="4" name="Groupe 2"/>
          <p:cNvGrpSpPr>
            <a:grpSpLocks/>
          </p:cNvGrpSpPr>
          <p:nvPr userDrawn="1"/>
        </p:nvGrpSpPr>
        <p:grpSpPr bwMode="auto">
          <a:xfrm>
            <a:off x="-19050" y="-2382"/>
            <a:ext cx="9167813" cy="758429"/>
            <a:chOff x="-19050" y="-3175"/>
            <a:chExt cx="9167813" cy="1011238"/>
          </a:xfrm>
        </p:grpSpPr>
        <p:sp>
          <p:nvSpPr>
            <p:cNvPr id="5" name="Rectangle 4"/>
            <p:cNvSpPr>
              <a:spLocks noChangeArrowheads="1"/>
            </p:cNvSpPr>
            <p:nvPr userDrawn="1"/>
          </p:nvSpPr>
          <p:spPr bwMode="auto">
            <a:xfrm>
              <a:off x="0" y="23813"/>
              <a:ext cx="9144000" cy="981075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91000"/>
                  </a:schemeClr>
                </a:gs>
              </a:gsLst>
              <a:lin ang="0" scaled="0"/>
            </a:gradFill>
            <a:ln>
              <a:noFill/>
            </a:ln>
            <a:extLst/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en-US" sz="1800" smtClean="0">
                <a:solidFill>
                  <a:srgbClr val="000000"/>
                </a:solidFill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 userDrawn="1"/>
          </p:nvSpPr>
          <p:spPr bwMode="auto">
            <a:xfrm>
              <a:off x="-19050" y="-3175"/>
              <a:ext cx="9167813" cy="714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en-US" sz="1800" smtClean="0">
                <a:solidFill>
                  <a:srgbClr val="000000"/>
                </a:solidFill>
              </a:endParaRPr>
            </a:p>
          </p:txBody>
        </p:sp>
        <p:cxnSp>
          <p:nvCxnSpPr>
            <p:cNvPr id="7" name="Connecteur droit 5"/>
            <p:cNvCxnSpPr>
              <a:cxnSpLocks noChangeShapeType="1"/>
            </p:cNvCxnSpPr>
            <p:nvPr userDrawn="1"/>
          </p:nvCxnSpPr>
          <p:spPr bwMode="auto">
            <a:xfrm>
              <a:off x="-3175" y="1004888"/>
              <a:ext cx="9144000" cy="3175"/>
            </a:xfrm>
            <a:prstGeom prst="line">
              <a:avLst/>
            </a:prstGeom>
            <a:noFill/>
            <a:ln w="9525" algn="ctr">
              <a:solidFill>
                <a:srgbClr val="B7B7B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8" name="Image 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900" y="147638"/>
              <a:ext cx="1584325" cy="712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Imag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8850" y="304800"/>
              <a:ext cx="1655763" cy="463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59582"/>
            <a:ext cx="3528392" cy="2970330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fr-FR" sz="2250" b="0" i="0" u="none" strike="noStrike" baseline="0" smtClean="0">
                <a:latin typeface="Arial Narrow"/>
                <a:cs typeface="Arial Narrow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53916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ag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086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5"/>
          <p:cNvCxnSpPr>
            <a:cxnSpLocks noChangeShapeType="1"/>
          </p:cNvCxnSpPr>
          <p:nvPr userDrawn="1"/>
        </p:nvCxnSpPr>
        <p:spPr bwMode="auto">
          <a:xfrm flipV="1">
            <a:off x="250825" y="195263"/>
            <a:ext cx="0" cy="1083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Groupe 3"/>
          <p:cNvGrpSpPr>
            <a:grpSpLocks/>
          </p:cNvGrpSpPr>
          <p:nvPr userDrawn="1"/>
        </p:nvGrpSpPr>
        <p:grpSpPr bwMode="auto">
          <a:xfrm>
            <a:off x="-19050" y="-2382"/>
            <a:ext cx="9167813" cy="758429"/>
            <a:chOff x="-19050" y="-3175"/>
            <a:chExt cx="9167813" cy="1011238"/>
          </a:xfrm>
        </p:grpSpPr>
        <p:sp>
          <p:nvSpPr>
            <p:cNvPr id="7" name="Rectangle 6"/>
            <p:cNvSpPr>
              <a:spLocks noChangeArrowheads="1"/>
            </p:cNvSpPr>
            <p:nvPr userDrawn="1"/>
          </p:nvSpPr>
          <p:spPr bwMode="auto">
            <a:xfrm>
              <a:off x="0" y="23813"/>
              <a:ext cx="9144000" cy="981075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91000"/>
                  </a:schemeClr>
                </a:gs>
              </a:gsLst>
              <a:lin ang="0" scaled="0"/>
            </a:gradFill>
            <a:ln>
              <a:noFill/>
            </a:ln>
            <a:extLst/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en-US" sz="1800" smtClean="0">
                <a:solidFill>
                  <a:srgbClr val="000000"/>
                </a:solidFill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 userDrawn="1"/>
          </p:nvSpPr>
          <p:spPr bwMode="auto">
            <a:xfrm>
              <a:off x="-19050" y="-3175"/>
              <a:ext cx="9167813" cy="714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en-US" sz="1800" smtClean="0">
                <a:solidFill>
                  <a:srgbClr val="000000"/>
                </a:solidFill>
              </a:endParaRPr>
            </a:p>
          </p:txBody>
        </p:sp>
        <p:cxnSp>
          <p:nvCxnSpPr>
            <p:cNvPr id="10" name="Connecteur droit 6"/>
            <p:cNvCxnSpPr>
              <a:cxnSpLocks noChangeShapeType="1"/>
            </p:cNvCxnSpPr>
            <p:nvPr userDrawn="1"/>
          </p:nvCxnSpPr>
          <p:spPr bwMode="auto">
            <a:xfrm>
              <a:off x="-3175" y="1004888"/>
              <a:ext cx="9144000" cy="3175"/>
            </a:xfrm>
            <a:prstGeom prst="line">
              <a:avLst/>
            </a:prstGeom>
            <a:noFill/>
            <a:ln w="9525" algn="ctr">
              <a:solidFill>
                <a:srgbClr val="B7B7B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1" name="Image 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900" y="147638"/>
              <a:ext cx="1584325" cy="712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8850" y="304800"/>
              <a:ext cx="1655763" cy="463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51520" y="627534"/>
            <a:ext cx="3528392" cy="2538282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fr-FR" sz="2250" b="0" i="0" u="none" strike="noStrike" baseline="0" smtClean="0">
                <a:latin typeface="Arial Narrow"/>
                <a:cs typeface="Arial Narrow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7944" y="2625756"/>
            <a:ext cx="4896544" cy="2214246"/>
          </a:xfrm>
          <a:prstGeom prst="rect">
            <a:avLst/>
          </a:prstGeom>
        </p:spPr>
        <p:txBody>
          <a:bodyPr vert="horz" anchor="ctr"/>
          <a:lstStyle>
            <a:lvl1pPr marL="135000" indent="-135000" algn="l">
              <a:buClr>
                <a:srgbClr val="CD0920"/>
              </a:buClr>
              <a:buFont typeface="Wingdings" charset="2"/>
              <a:buAutoNum type="arabicPlain" startAt="3"/>
              <a:defRPr sz="900" cap="all">
                <a:solidFill>
                  <a:srgbClr val="565860"/>
                </a:solidFill>
                <a:latin typeface="Arial Narrow"/>
                <a:cs typeface="Arial Narrow"/>
              </a:defRPr>
            </a:lvl1pPr>
            <a:lvl2pPr marL="135000" indent="-135000">
              <a:buClr>
                <a:srgbClr val="CD0921"/>
              </a:buClr>
              <a:buFont typeface="Wingdings" charset="2"/>
              <a:buAutoNum type="arabicPlain"/>
              <a:defRPr sz="1050" cap="all">
                <a:solidFill>
                  <a:srgbClr val="2D2E2D"/>
                </a:solidFill>
                <a:latin typeface="Arial narrow"/>
                <a:cs typeface="Arial narrow"/>
              </a:defRPr>
            </a:lvl2pPr>
            <a:lvl3pPr marL="135000" indent="-135000">
              <a:buClr>
                <a:srgbClr val="CD0921"/>
              </a:buClr>
              <a:buFont typeface="Wingdings" charset="2"/>
              <a:buAutoNum type="arabicPlain"/>
              <a:defRPr sz="1050" cap="all">
                <a:solidFill>
                  <a:srgbClr val="2D2E2D"/>
                </a:solidFill>
                <a:latin typeface="Arial narrow"/>
                <a:cs typeface="Arial narrow"/>
              </a:defRPr>
            </a:lvl3pPr>
            <a:lvl4pPr marL="135000" indent="-135000">
              <a:buClr>
                <a:srgbClr val="CD0921"/>
              </a:buClr>
              <a:buFont typeface="Wingdings" charset="2"/>
              <a:buAutoNum type="arabicPlain"/>
              <a:defRPr sz="1050" cap="all">
                <a:solidFill>
                  <a:srgbClr val="2D2E2D"/>
                </a:solidFill>
                <a:latin typeface="Arial narrow"/>
                <a:cs typeface="Arial narrow"/>
              </a:defRPr>
            </a:lvl4pPr>
            <a:lvl5pPr marL="135000" indent="-135000">
              <a:buClr>
                <a:srgbClr val="CD0921"/>
              </a:buClr>
              <a:buFont typeface="Wingdings" charset="2"/>
              <a:buAutoNum type="arabicPlain"/>
              <a:defRPr sz="1050" cap="all">
                <a:solidFill>
                  <a:srgbClr val="2D2E2D"/>
                </a:solidFill>
                <a:latin typeface="Arial narrow"/>
                <a:cs typeface="Arial narrow"/>
              </a:defRPr>
            </a:lvl5pPr>
          </a:lstStyle>
          <a:p>
            <a:pPr lvl="0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5394733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 4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23528" y="2517744"/>
            <a:ext cx="3528392" cy="1188132"/>
          </a:xfrm>
          <a:prstGeom prst="rect">
            <a:avLst/>
          </a:prstGeom>
        </p:spPr>
        <p:txBody>
          <a:bodyPr vert="horz" lIns="0" tIns="0" rIns="0" bIns="0" anchor="t"/>
          <a:lstStyle>
            <a:lvl1pPr marL="0" marR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fr-FR" sz="2025" b="0" i="0" u="none" strike="noStrike" cap="all" baseline="0" smtClean="0">
                <a:solidFill>
                  <a:srgbClr val="51555F"/>
                </a:solidFill>
                <a:latin typeface="Arial Narrow"/>
                <a:cs typeface="Arial Narrow"/>
              </a:defRPr>
            </a:lvl1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23853" y="3759994"/>
            <a:ext cx="3527425" cy="594122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spcAft>
                <a:spcPts val="225"/>
              </a:spcAft>
              <a:buNone/>
              <a:defRPr sz="750" b="1" i="0" cap="all">
                <a:solidFill>
                  <a:srgbClr val="E5001C"/>
                </a:solidFill>
                <a:latin typeface="Arial Narrow"/>
                <a:cs typeface="Arial Narrow"/>
              </a:defRPr>
            </a:lvl1pPr>
            <a:lvl2pPr marL="0" indent="0">
              <a:spcAft>
                <a:spcPts val="225"/>
              </a:spcAft>
              <a:defRPr sz="750" b="1" i="0" cap="all">
                <a:solidFill>
                  <a:srgbClr val="E5001C"/>
                </a:solidFill>
                <a:latin typeface="Arial Narrow"/>
                <a:cs typeface="Arial Narrow"/>
              </a:defRPr>
            </a:lvl2pPr>
            <a:lvl3pPr marL="0" indent="0">
              <a:spcAft>
                <a:spcPts val="225"/>
              </a:spcAft>
              <a:defRPr sz="750" b="1" i="0" cap="all">
                <a:solidFill>
                  <a:srgbClr val="E5001C"/>
                </a:solidFill>
                <a:latin typeface="Arial Narrow"/>
                <a:cs typeface="Arial Narrow"/>
              </a:defRPr>
            </a:lvl3pPr>
            <a:lvl4pPr marL="0" indent="0">
              <a:spcAft>
                <a:spcPts val="225"/>
              </a:spcAft>
              <a:defRPr sz="750" b="1" i="0" cap="all">
                <a:solidFill>
                  <a:srgbClr val="E5001C"/>
                </a:solidFill>
                <a:latin typeface="Arial Narrow"/>
                <a:cs typeface="Arial Narrow"/>
              </a:defRPr>
            </a:lvl4pPr>
            <a:lvl5pPr marL="0" indent="0">
              <a:spcAft>
                <a:spcPts val="225"/>
              </a:spcAft>
              <a:defRPr sz="750" b="1" i="0" cap="all">
                <a:solidFill>
                  <a:srgbClr val="E5001C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4366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 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1"/>
          <p:cNvGrpSpPr>
            <a:grpSpLocks/>
          </p:cNvGrpSpPr>
          <p:nvPr userDrawn="1"/>
        </p:nvGrpSpPr>
        <p:grpSpPr bwMode="auto">
          <a:xfrm>
            <a:off x="-19050" y="-2382"/>
            <a:ext cx="9167813" cy="758429"/>
            <a:chOff x="-19050" y="-3175"/>
            <a:chExt cx="9167813" cy="1011238"/>
          </a:xfrm>
        </p:grpSpPr>
        <p:sp>
          <p:nvSpPr>
            <p:cNvPr id="4" name="Rectangle 3"/>
            <p:cNvSpPr>
              <a:spLocks noChangeArrowheads="1"/>
            </p:cNvSpPr>
            <p:nvPr userDrawn="1"/>
          </p:nvSpPr>
          <p:spPr bwMode="auto">
            <a:xfrm>
              <a:off x="0" y="23813"/>
              <a:ext cx="9144000" cy="981075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91000"/>
                  </a:schemeClr>
                </a:gs>
              </a:gsLst>
              <a:lin ang="0" scaled="0"/>
            </a:gradFill>
            <a:ln>
              <a:noFill/>
            </a:ln>
            <a:extLst/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en-US" sz="1800" smtClean="0">
                <a:solidFill>
                  <a:srgbClr val="000000"/>
                </a:solidFill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 userDrawn="1"/>
          </p:nvSpPr>
          <p:spPr bwMode="auto">
            <a:xfrm>
              <a:off x="-19050" y="-3175"/>
              <a:ext cx="9167813" cy="714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en-US" sz="1800" smtClean="0">
                <a:solidFill>
                  <a:srgbClr val="000000"/>
                </a:solidFill>
              </a:endParaRPr>
            </a:p>
          </p:txBody>
        </p:sp>
        <p:cxnSp>
          <p:nvCxnSpPr>
            <p:cNvPr id="6" name="Connecteur droit 4"/>
            <p:cNvCxnSpPr>
              <a:cxnSpLocks noChangeShapeType="1"/>
            </p:cNvCxnSpPr>
            <p:nvPr userDrawn="1"/>
          </p:nvCxnSpPr>
          <p:spPr bwMode="auto">
            <a:xfrm>
              <a:off x="-3175" y="1004888"/>
              <a:ext cx="9144000" cy="3175"/>
            </a:xfrm>
            <a:prstGeom prst="line">
              <a:avLst/>
            </a:prstGeom>
            <a:noFill/>
            <a:ln w="9525" algn="ctr">
              <a:solidFill>
                <a:srgbClr val="B7B7B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7" name="Image 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900" y="147638"/>
              <a:ext cx="1584325" cy="712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Imag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8850" y="304800"/>
              <a:ext cx="1655763" cy="463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50828" y="1005576"/>
            <a:ext cx="3529013" cy="3780737"/>
          </a:xfrm>
          <a:prstGeom prst="rect">
            <a:avLst/>
          </a:prstGeom>
        </p:spPr>
        <p:txBody>
          <a:bodyPr vert="horz"/>
          <a:lstStyle>
            <a:lvl1pPr>
              <a:defRPr sz="90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>
              <a:defRPr sz="900">
                <a:solidFill>
                  <a:schemeClr val="bg1"/>
                </a:solidFill>
                <a:latin typeface="Arial Narrow"/>
                <a:cs typeface="Arial Narrow"/>
              </a:defRPr>
            </a:lvl2pPr>
            <a:lvl3pPr>
              <a:defRPr sz="900">
                <a:solidFill>
                  <a:schemeClr val="bg1"/>
                </a:solidFill>
                <a:latin typeface="Arial Narrow"/>
                <a:cs typeface="Arial Narrow"/>
              </a:defRPr>
            </a:lvl3pPr>
            <a:lvl4pPr>
              <a:defRPr sz="900">
                <a:solidFill>
                  <a:schemeClr val="bg1"/>
                </a:solidFill>
                <a:latin typeface="Arial Narrow"/>
                <a:cs typeface="Arial Narrow"/>
              </a:defRPr>
            </a:lvl4pPr>
            <a:lvl5pPr>
              <a:defRPr sz="900">
                <a:solidFill>
                  <a:schemeClr val="bg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356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8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46.xml"/><Relationship Id="rId16" Type="http://schemas.openxmlformats.org/officeDocument/2006/relationships/slide" Target="../slides/slide9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B331D-B973-4369-9074-CF3BA18100C7}" type="datetimeFigureOut">
              <a:rPr lang="nl-NL" smtClean="0"/>
              <a:t>7-3-2017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B329B-C073-4F6C-9BDE-CB7567B0748B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8454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20273" y="267494"/>
            <a:ext cx="187220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702" y="294886"/>
            <a:ext cx="205268" cy="2052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0" y="4646954"/>
            <a:ext cx="1718672" cy="282601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05051" y="4914900"/>
            <a:ext cx="6475410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818122" y="514351"/>
            <a:ext cx="106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00" dirty="0" smtClean="0">
                <a:solidFill>
                  <a:srgbClr val="C4C5C7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slide </a:t>
            </a:r>
            <a:fld id="{3FA8ADF7-5B27-4703-876A-D34A855104FF}" type="slidenum">
              <a:rPr lang="nl-NL" sz="1000" smtClean="0">
                <a:solidFill>
                  <a:srgbClr val="C4C5C7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pPr algn="r"/>
              <a:t>‹N°›</a:t>
            </a:fld>
            <a:endParaRPr lang="nl-NL" sz="1000" dirty="0">
              <a:solidFill>
                <a:srgbClr val="C4C5C7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49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b="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2282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8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20272" y="267494"/>
            <a:ext cx="187220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9" name="Picture 8">
            <a:hlinkClick r:id="" action="ppaction://noaction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701" y="294886"/>
            <a:ext cx="205268" cy="2052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8" y="4646953"/>
            <a:ext cx="1718672" cy="28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7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91" r:id="rId14"/>
    <p:sldLayoutId id="2147483852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b="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20273" y="267494"/>
            <a:ext cx="187220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702" y="294886"/>
            <a:ext cx="205268" cy="2052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0" y="4646954"/>
            <a:ext cx="1718672" cy="282601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05051" y="4914900"/>
            <a:ext cx="6475410" cy="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818122" y="514351"/>
            <a:ext cx="106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00" dirty="0" smtClean="0">
                <a:solidFill>
                  <a:srgbClr val="C4C5C7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slide </a:t>
            </a:r>
            <a:fld id="{3FA8ADF7-5B27-4703-876A-D34A855104FF}" type="slidenum">
              <a:rPr lang="nl-NL" sz="1000" smtClean="0">
                <a:solidFill>
                  <a:srgbClr val="C4C5C7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pPr algn="r"/>
              <a:t>‹N°›</a:t>
            </a:fld>
            <a:endParaRPr lang="nl-NL" sz="1000" dirty="0">
              <a:solidFill>
                <a:srgbClr val="C4C5C7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302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b="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20272" y="267494"/>
            <a:ext cx="187220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9" name="Picture 8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701" y="294886"/>
            <a:ext cx="205268" cy="2052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8" y="4646953"/>
            <a:ext cx="1718672" cy="28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694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b="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20272" y="267494"/>
            <a:ext cx="187220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9" name="Picture 8">
            <a:hlinkClick r:id="" action="ppaction://noaction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701" y="294886"/>
            <a:ext cx="205268" cy="2052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8" y="4646953"/>
            <a:ext cx="1718672" cy="28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5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b="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E_PPT_グループ会社用_01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5144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5013" y="4914900"/>
            <a:ext cx="1905000" cy="17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7D84E076-F34A-4DBB-A955-31F718F5D711}" type="slidenum">
              <a:rPr kumimoji="1" lang="en-US" altLang="ja-JP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kumimoji="1" lang="en-US" altLang="ja-JP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035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342900" algn="ctr" rtl="0" fontAlgn="base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685800" algn="ctr" rtl="0" fontAlgn="base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028700" algn="ctr" rtl="0" fontAlgn="base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371600" algn="ctr" rtl="0" fontAlgn="base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5.jpeg"/><Relationship Id="rId4" Type="http://schemas.openxmlformats.org/officeDocument/2006/relationships/image" Target="../media/image2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slide" Target="slide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1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81000" y="1276350"/>
            <a:ext cx="3920678" cy="398512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err="1" smtClean="0"/>
              <a:t>Journée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Entreprise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Lycée</a:t>
            </a:r>
            <a:r>
              <a:rPr lang="en-US" sz="1800" b="1" dirty="0" smtClean="0"/>
              <a:t> </a:t>
            </a:r>
            <a:r>
              <a:rPr lang="en-US" sz="1800" b="1" dirty="0" err="1"/>
              <a:t>R</a:t>
            </a:r>
            <a:r>
              <a:rPr lang="en-US" sz="1800" b="1" dirty="0" err="1" smtClean="0"/>
              <a:t>aspail</a:t>
            </a:r>
            <a:endParaRPr lang="en-US" sz="1800" b="1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381000" y="1879047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chemeClr val="bg1"/>
                </a:solidFill>
              </a:rPr>
              <a:t>Marc de Fleury</a:t>
            </a:r>
          </a:p>
          <a:p>
            <a:r>
              <a:rPr lang="fr-FR" sz="1200" b="1" dirty="0" smtClean="0">
                <a:solidFill>
                  <a:schemeClr val="bg1"/>
                </a:solidFill>
              </a:rPr>
              <a:t>Louis Parent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692078" y="2419350"/>
            <a:ext cx="1219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 smtClean="0">
                <a:solidFill>
                  <a:schemeClr val="bg1"/>
                </a:solidFill>
              </a:rPr>
              <a:t>07 mars 2017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128" y="1821749"/>
            <a:ext cx="1485900" cy="57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6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sldjump"/>
          </p:cNvPr>
          <p:cNvSpPr/>
          <p:nvPr/>
        </p:nvSpPr>
        <p:spPr>
          <a:xfrm>
            <a:off x="609600" y="1123950"/>
            <a:ext cx="8172205" cy="3254100"/>
          </a:xfrm>
          <a:prstGeom prst="rect">
            <a:avLst/>
          </a:prstGeom>
          <a:solidFill>
            <a:srgbClr val="B6C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rgbClr val="FFFFFF"/>
              </a:solidFill>
            </a:endParaRPr>
          </a:p>
        </p:txBody>
      </p:sp>
      <p:pic>
        <p:nvPicPr>
          <p:cNvPr id="4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85950"/>
            <a:ext cx="1187404" cy="1187404"/>
          </a:xfrm>
          <a:prstGeom prst="rect">
            <a:avLst/>
          </a:prstGeom>
        </p:spPr>
      </p:pic>
      <p:sp>
        <p:nvSpPr>
          <p:cNvPr id="7" name="Text Placeholder 1"/>
          <p:cNvSpPr txBox="1">
            <a:spLocks/>
          </p:cNvSpPr>
          <p:nvPr/>
        </p:nvSpPr>
        <p:spPr>
          <a:xfrm>
            <a:off x="2133600" y="1962150"/>
            <a:ext cx="3276600" cy="137852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err="1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Profil</a:t>
            </a:r>
            <a:endParaRPr lang="en-US" sz="2000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82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 smtClean="0"/>
              <a:t>Stabiplan</a:t>
            </a:r>
            <a:endParaRPr lang="en-US" dirty="0"/>
          </a:p>
        </p:txBody>
      </p:sp>
      <p:sp>
        <p:nvSpPr>
          <p:cNvPr id="5" name="Rechthoek 4">
            <a:hlinkClick r:id="" action="ppaction://noaction"/>
          </p:cNvPr>
          <p:cNvSpPr/>
          <p:nvPr/>
        </p:nvSpPr>
        <p:spPr>
          <a:xfrm>
            <a:off x="7452320" y="195486"/>
            <a:ext cx="136968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sp>
        <p:nvSpPr>
          <p:cNvPr id="6" name="Rechthoek 5">
            <a:hlinkClick r:id="" action="ppaction://noaction"/>
          </p:cNvPr>
          <p:cNvSpPr/>
          <p:nvPr/>
        </p:nvSpPr>
        <p:spPr>
          <a:xfrm>
            <a:off x="8534400" y="201424"/>
            <a:ext cx="32890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806805"/>
            <a:ext cx="9144793" cy="3529890"/>
          </a:xfrm>
          <a:prstGeom prst="rect">
            <a:avLst/>
          </a:prstGeom>
        </p:spPr>
      </p:pic>
      <p:sp>
        <p:nvSpPr>
          <p:cNvPr id="9" name="Content Placeholder 1"/>
          <p:cNvSpPr>
            <a:spLocks noGrp="1"/>
          </p:cNvSpPr>
          <p:nvPr>
            <p:ph idx="4294967295"/>
          </p:nvPr>
        </p:nvSpPr>
        <p:spPr>
          <a:xfrm>
            <a:off x="395290" y="1276351"/>
            <a:ext cx="2232025" cy="10080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buSzPct val="80000"/>
            </a:pPr>
            <a:r>
              <a:rPr lang="nl-NL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170 employés</a:t>
            </a:r>
          </a:p>
          <a:p>
            <a:pPr>
              <a:lnSpc>
                <a:spcPct val="120000"/>
              </a:lnSpc>
              <a:spcBef>
                <a:spcPts val="0"/>
              </a:spcBef>
              <a:buSzPct val="80000"/>
            </a:pPr>
            <a:r>
              <a:rPr lang="nl-NL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Fondée</a:t>
            </a:r>
            <a:r>
              <a:rPr lang="nl-NL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nl-NL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 1990</a:t>
            </a:r>
          </a:p>
        </p:txBody>
      </p:sp>
      <p:sp>
        <p:nvSpPr>
          <p:cNvPr id="11" name="TextBox 16"/>
          <p:cNvSpPr txBox="1"/>
          <p:nvPr/>
        </p:nvSpPr>
        <p:spPr>
          <a:xfrm>
            <a:off x="1742728" y="2647712"/>
            <a:ext cx="24482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80000"/>
            </a:pPr>
            <a:r>
              <a:rPr lang="nl-NL" sz="1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France</a:t>
            </a:r>
          </a:p>
          <a:p>
            <a:pPr>
              <a:buSzPct val="80000"/>
            </a:pPr>
            <a:r>
              <a:rPr lang="nl-NL" sz="14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Belgique</a:t>
            </a:r>
            <a:endParaRPr lang="nl-NL" sz="1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SzPct val="80000"/>
            </a:pPr>
            <a:r>
              <a:rPr lang="nl-NL" sz="14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Pays</a:t>
            </a:r>
            <a:r>
              <a:rPr lang="nl-NL" sz="1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-Bas</a:t>
            </a:r>
            <a:endParaRPr lang="nl-NL" sz="1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SzPct val="80000"/>
            </a:pPr>
            <a:r>
              <a:rPr lang="nl-NL" sz="14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Roumanie</a:t>
            </a:r>
            <a:endParaRPr lang="nl-NL" sz="1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SzPct val="80000"/>
            </a:pPr>
            <a:r>
              <a:rPr lang="nl-NL" sz="14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Allemagne</a:t>
            </a:r>
            <a:endParaRPr lang="nl-NL" sz="1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SzPct val="80000"/>
            </a:pPr>
            <a:r>
              <a:rPr lang="nl-NL" sz="14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Autriche</a:t>
            </a:r>
            <a:endParaRPr lang="nl-NL" sz="1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nl-NL" sz="1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7"/>
          <p:cNvSpPr txBox="1"/>
          <p:nvPr/>
        </p:nvSpPr>
        <p:spPr>
          <a:xfrm>
            <a:off x="451779" y="2664097"/>
            <a:ext cx="122413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80000"/>
            </a:pPr>
            <a:r>
              <a:rPr lang="nl-NL" sz="16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8,500</a:t>
            </a:r>
          </a:p>
          <a:p>
            <a:pPr>
              <a:buSzPct val="80000"/>
            </a:pPr>
            <a:r>
              <a:rPr lang="nl-NL" sz="16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utilisateurs</a:t>
            </a:r>
            <a:endParaRPr lang="nl-NL" sz="16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SzPct val="80000"/>
            </a:pPr>
            <a:endParaRPr lang="nl-NL" sz="1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SzPct val="80000"/>
            </a:pPr>
            <a:r>
              <a:rPr lang="nl-NL" sz="16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3,500</a:t>
            </a:r>
          </a:p>
          <a:p>
            <a:pPr>
              <a:buSzPct val="80000"/>
            </a:pPr>
            <a:r>
              <a:rPr lang="nl-NL" sz="16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clients</a:t>
            </a:r>
            <a:endParaRPr lang="nl-NL" sz="16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92"/>
          <a:stretch/>
        </p:blipFill>
        <p:spPr>
          <a:xfrm>
            <a:off x="4591493" y="2647950"/>
            <a:ext cx="1368057" cy="1472166"/>
          </a:xfrm>
          <a:prstGeom prst="rect">
            <a:avLst/>
          </a:prstGeom>
        </p:spPr>
      </p:pic>
      <p:pic>
        <p:nvPicPr>
          <p:cNvPr id="14" name="Afbeelding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4" t="4542" r="26975" b="7706"/>
          <a:stretch/>
        </p:blipFill>
        <p:spPr>
          <a:xfrm>
            <a:off x="3179475" y="2647950"/>
            <a:ext cx="1373475" cy="147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4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>
            <a:hlinkClick r:id="rId3" action="ppaction://hlinksldjump"/>
          </p:cNvPr>
          <p:cNvSpPr/>
          <p:nvPr/>
        </p:nvSpPr>
        <p:spPr>
          <a:xfrm>
            <a:off x="838200" y="1087059"/>
            <a:ext cx="7239000" cy="2971800"/>
          </a:xfrm>
          <a:prstGeom prst="rect">
            <a:avLst/>
          </a:prstGeom>
          <a:solidFill>
            <a:srgbClr val="C10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rgbClr val="FFFFFF"/>
              </a:solidFill>
            </a:endParaRPr>
          </a:p>
        </p:txBody>
      </p:sp>
      <p:pic>
        <p:nvPicPr>
          <p:cNvPr id="7" name="Afbeelding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1976846"/>
            <a:ext cx="921844" cy="921844"/>
          </a:xfrm>
          <a:prstGeom prst="rect">
            <a:avLst/>
          </a:prstGeom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2133600" y="1962150"/>
            <a:ext cx="3276600" cy="137852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Mission</a:t>
            </a:r>
            <a:endParaRPr lang="en-US" sz="2000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20" y="296034"/>
            <a:ext cx="1274796" cy="2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3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/>
          </a:p>
          <a:p>
            <a:r>
              <a:rPr lang="fr-FR" dirty="0" smtClean="0"/>
              <a:t>Stabiplan accompagne ses partenaires dans la conception, l’exécution et l’installation technique MEP (fluides) du bâtiment.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 smtClean="0"/>
              <a:t>Mission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8" r="6883" b="11102"/>
          <a:stretch/>
        </p:blipFill>
        <p:spPr>
          <a:xfrm>
            <a:off x="4754115" y="987574"/>
            <a:ext cx="4031655" cy="2846347"/>
          </a:xfrm>
          <a:prstGeom prst="rect">
            <a:avLst/>
          </a:prstGeom>
        </p:spPr>
      </p:pic>
      <p:sp>
        <p:nvSpPr>
          <p:cNvPr id="5" name="Rechthoek 4">
            <a:hlinkClick r:id="" action="ppaction://noaction"/>
          </p:cNvPr>
          <p:cNvSpPr/>
          <p:nvPr/>
        </p:nvSpPr>
        <p:spPr>
          <a:xfrm>
            <a:off x="7452320" y="195486"/>
            <a:ext cx="136968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sp>
        <p:nvSpPr>
          <p:cNvPr id="6" name="Rechthoek 5">
            <a:hlinkClick r:id="" action="ppaction://noaction"/>
          </p:cNvPr>
          <p:cNvSpPr/>
          <p:nvPr/>
        </p:nvSpPr>
        <p:spPr>
          <a:xfrm>
            <a:off x="8534400" y="201424"/>
            <a:ext cx="32890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1724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 smtClean="0"/>
              <a:t>Autodesk Gold Partner</a:t>
            </a:r>
            <a:endParaRPr lang="nl-NL" dirty="0"/>
          </a:p>
        </p:txBody>
      </p:sp>
      <p:sp>
        <p:nvSpPr>
          <p:cNvPr id="9" name="Rechthoek 8">
            <a:hlinkClick r:id="" action="ppaction://noaction"/>
          </p:cNvPr>
          <p:cNvSpPr/>
          <p:nvPr/>
        </p:nvSpPr>
        <p:spPr>
          <a:xfrm>
            <a:off x="8460432" y="184115"/>
            <a:ext cx="361567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727" y="1428750"/>
            <a:ext cx="2424546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4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Spécialiste en MEP</a:t>
            </a:r>
            <a:endParaRPr lang="fr-FR" dirty="0"/>
          </a:p>
        </p:txBody>
      </p:sp>
      <p:sp>
        <p:nvSpPr>
          <p:cNvPr id="8" name="Rechthoek 7">
            <a:hlinkClick r:id="rId3" action="ppaction://hlinksldjump"/>
          </p:cNvPr>
          <p:cNvSpPr/>
          <p:nvPr/>
        </p:nvSpPr>
        <p:spPr>
          <a:xfrm>
            <a:off x="7452320" y="184115"/>
            <a:ext cx="136968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sp>
        <p:nvSpPr>
          <p:cNvPr id="7" name="Rechthoek 6">
            <a:hlinkClick r:id="rId3" action="ppaction://hlinksldjump"/>
          </p:cNvPr>
          <p:cNvSpPr/>
          <p:nvPr/>
        </p:nvSpPr>
        <p:spPr>
          <a:xfrm>
            <a:off x="8534400" y="201424"/>
            <a:ext cx="32890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2865" y="895350"/>
            <a:ext cx="5809992" cy="356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7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Stabicad pour Revit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Stabicad pour AutoCAD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MEPcontent.eu</a:t>
            </a:r>
          </a:p>
          <a:p>
            <a:endParaRPr lang="fr-FR" dirty="0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Solutions</a:t>
            </a:r>
            <a:r>
              <a:rPr lang="en-US" dirty="0" smtClean="0"/>
              <a:t> Stabiplan</a:t>
            </a:r>
            <a:endParaRPr lang="en-US" dirty="0"/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395289" y="187603"/>
            <a:ext cx="8065144" cy="432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2200" dirty="0" smtClean="0">
              <a:solidFill>
                <a:srgbClr val="00458D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hthoek 10">
            <a:hlinkClick r:id="" action="ppaction://noaction"/>
          </p:cNvPr>
          <p:cNvSpPr/>
          <p:nvPr/>
        </p:nvSpPr>
        <p:spPr>
          <a:xfrm>
            <a:off x="8534400" y="201424"/>
            <a:ext cx="32890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216019"/>
            <a:ext cx="2334970" cy="299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08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0" y="1651000"/>
            <a:ext cx="8361850" cy="2138864"/>
          </a:xfrm>
        </p:spPr>
      </p:pic>
      <p:sp>
        <p:nvSpPr>
          <p:cNvPr id="5" name="Tijdelijke aanduiding voor tekst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 err="1" smtClean="0"/>
              <a:t>Calculs</a:t>
            </a:r>
            <a:r>
              <a:rPr lang="nl-NL" dirty="0" smtClean="0"/>
              <a:t> et </a:t>
            </a:r>
            <a:r>
              <a:rPr lang="nl-NL" dirty="0" err="1" smtClean="0"/>
              <a:t>connecteurs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458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</a:t>
            </a:r>
            <a:r>
              <a:rPr lang="fr-FR" dirty="0" smtClean="0"/>
              <a:t>asserelle d’échange </a:t>
            </a:r>
            <a:endParaRPr lang="fr-FR" dirty="0"/>
          </a:p>
        </p:txBody>
      </p:sp>
      <p:sp>
        <p:nvSpPr>
          <p:cNvPr id="7" name="Rechthoek 6">
            <a:hlinkClick r:id="" action="ppaction://noaction"/>
          </p:cNvPr>
          <p:cNvSpPr/>
          <p:nvPr/>
        </p:nvSpPr>
        <p:spPr>
          <a:xfrm>
            <a:off x="7452320" y="184115"/>
            <a:ext cx="136968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sp>
        <p:nvSpPr>
          <p:cNvPr id="5" name="Rechthoek 4">
            <a:hlinkClick r:id="" action="ppaction://noaction"/>
          </p:cNvPr>
          <p:cNvSpPr/>
          <p:nvPr/>
        </p:nvSpPr>
        <p:spPr>
          <a:xfrm>
            <a:off x="8534400" y="201424"/>
            <a:ext cx="32890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621" y="895350"/>
            <a:ext cx="4602480" cy="372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60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pour :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les systèmes de Ventilation,</a:t>
            </a:r>
          </a:p>
          <a:p>
            <a:pPr marL="285750" indent="-285750">
              <a:buFontTx/>
              <a:buChar char="-"/>
            </a:pPr>
            <a:r>
              <a:rPr lang="fr-FR" dirty="0"/>
              <a:t>l</a:t>
            </a:r>
            <a:r>
              <a:rPr lang="fr-FR" dirty="0" smtClean="0"/>
              <a:t>es systèmes de Chauffage et Climatisation, </a:t>
            </a:r>
          </a:p>
          <a:p>
            <a:pPr marL="285750" indent="-285750">
              <a:buFontTx/>
              <a:buChar char="-"/>
            </a:pPr>
            <a:r>
              <a:rPr lang="fr-FR" dirty="0"/>
              <a:t>l</a:t>
            </a:r>
            <a:r>
              <a:rPr lang="fr-FR" dirty="0" smtClean="0"/>
              <a:t>es systèmes de Distribution d’Eau Sanitaire et Bouclage,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les systèmes d’Evacuation</a:t>
            </a:r>
          </a:p>
          <a:p>
            <a:endParaRPr lang="fr-FR" dirty="0" smtClean="0"/>
          </a:p>
          <a:p>
            <a:r>
              <a:rPr lang="fr-FR" dirty="0" smtClean="0"/>
              <a:t>Calculs </a:t>
            </a:r>
            <a:r>
              <a:rPr lang="fr-FR" dirty="0"/>
              <a:t>intégrés dans </a:t>
            </a:r>
            <a:r>
              <a:rPr lang="fr-FR" dirty="0" smtClean="0"/>
              <a:t>le BIM </a:t>
            </a:r>
            <a:r>
              <a:rPr lang="fr-FR" dirty="0"/>
              <a:t>:</a:t>
            </a:r>
          </a:p>
          <a:p>
            <a:r>
              <a:rPr lang="fr-FR" dirty="0" smtClean="0"/>
              <a:t>- énorme </a:t>
            </a:r>
            <a:r>
              <a:rPr lang="fr-FR" dirty="0"/>
              <a:t>avantage de vitesse</a:t>
            </a:r>
          </a:p>
          <a:p>
            <a:r>
              <a:rPr lang="fr-FR" dirty="0" smtClean="0"/>
              <a:t>- contrôle </a:t>
            </a:r>
            <a:r>
              <a:rPr lang="fr-FR" dirty="0"/>
              <a:t>des systèmes </a:t>
            </a:r>
            <a:r>
              <a:rPr lang="fr-FR" dirty="0" smtClean="0"/>
              <a:t>simplifiés</a:t>
            </a:r>
            <a:endParaRPr lang="fr-FR" dirty="0"/>
          </a:p>
          <a:p>
            <a:r>
              <a:rPr lang="fr-FR" dirty="0" smtClean="0"/>
              <a:t>- basé </a:t>
            </a:r>
            <a:r>
              <a:rPr lang="fr-FR" dirty="0"/>
              <a:t>sur les normes et standards </a:t>
            </a:r>
            <a:r>
              <a:rPr lang="en-US" dirty="0" err="1" smtClean="0"/>
              <a:t>Français</a:t>
            </a:r>
            <a:r>
              <a:rPr lang="en-US" dirty="0" smtClean="0"/>
              <a:t> (DTU)</a:t>
            </a:r>
            <a:endParaRPr lang="fr-FR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 smtClean="0"/>
              <a:t>Modules de </a:t>
            </a:r>
            <a:r>
              <a:rPr lang="nl-NL" dirty="0" err="1" smtClean="0"/>
              <a:t>Calculs</a:t>
            </a:r>
            <a:r>
              <a:rPr lang="nl-NL" dirty="0" smtClean="0"/>
              <a:t> </a:t>
            </a:r>
            <a:r>
              <a:rPr lang="nl-NL" dirty="0" err="1" smtClean="0"/>
              <a:t>Intégrés</a:t>
            </a:r>
            <a:r>
              <a:rPr lang="nl-NL" dirty="0" smtClean="0"/>
              <a:t> dans </a:t>
            </a:r>
            <a:r>
              <a:rPr lang="nl-NL" dirty="0" err="1" smtClean="0"/>
              <a:t>Revit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987" y="2419350"/>
            <a:ext cx="3531476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95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97" y="1623838"/>
            <a:ext cx="8302897" cy="1906129"/>
          </a:xfrm>
          <a:prstGeom prst="rect">
            <a:avLst/>
          </a:prstGeom>
        </p:spPr>
      </p:pic>
      <p:sp>
        <p:nvSpPr>
          <p:cNvPr id="3" name="Tijdelijke aanduiding voor tekst 3"/>
          <p:cNvSpPr>
            <a:spLocks noGrp="1"/>
          </p:cNvSpPr>
          <p:nvPr>
            <p:ph type="body" sz="quarter" idx="12"/>
          </p:nvPr>
        </p:nvSpPr>
        <p:spPr>
          <a:xfrm>
            <a:off x="395289" y="187603"/>
            <a:ext cx="8065144" cy="432048"/>
          </a:xfrm>
        </p:spPr>
        <p:txBody>
          <a:bodyPr/>
          <a:lstStyle/>
          <a:p>
            <a:r>
              <a:rPr lang="fr-FR" dirty="0" smtClean="0"/>
              <a:t>Quelques Clients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14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034" y="155243"/>
            <a:ext cx="7011207" cy="445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7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 smtClean="0"/>
              <a:t>Salons</a:t>
            </a:r>
            <a:endParaRPr lang="en-US" dirty="0"/>
          </a:p>
        </p:txBody>
      </p:sp>
      <p:sp>
        <p:nvSpPr>
          <p:cNvPr id="5" name="Rechthoek 4">
            <a:hlinkClick r:id="" action="ppaction://noaction"/>
          </p:cNvPr>
          <p:cNvSpPr/>
          <p:nvPr/>
        </p:nvSpPr>
        <p:spPr>
          <a:xfrm>
            <a:off x="7452320" y="195486"/>
            <a:ext cx="136968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sp>
        <p:nvSpPr>
          <p:cNvPr id="6" name="Rechthoek 5">
            <a:hlinkClick r:id="" action="ppaction://noaction"/>
          </p:cNvPr>
          <p:cNvSpPr/>
          <p:nvPr/>
        </p:nvSpPr>
        <p:spPr>
          <a:xfrm>
            <a:off x="8534400" y="201424"/>
            <a:ext cx="32890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pic>
        <p:nvPicPr>
          <p:cNvPr id="8" name="Picture 4" descr="http://www.google.fr/url?source=imglanding&amp;ct=img&amp;q=http://alp.it/en/wp-content/uploads/2014/09/INTERCLIMA-ELEC.png&amp;sa=X&amp;ei=GRhwVcbfBofxUoe-gPAK&amp;ved=0CAkQ8wc4GA&amp;usg=AFQjCNEuOYw0oH7MXPUjm4l3Hrce_ym5M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61100"/>
            <a:ext cx="4038599" cy="201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2495550"/>
            <a:ext cx="5011153" cy="12954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143250"/>
            <a:ext cx="4010025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71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076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520" y="-20538"/>
            <a:ext cx="9339636" cy="5183464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32" y="4712504"/>
            <a:ext cx="1602399" cy="169359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9450" y="4667326"/>
            <a:ext cx="1274215" cy="259713"/>
          </a:xfrm>
          <a:prstGeom prst="rect">
            <a:avLst/>
          </a:prstGeom>
        </p:spPr>
      </p:pic>
      <p:cxnSp>
        <p:nvCxnSpPr>
          <p:cNvPr id="19" name="Rechte verbindingslijn 18"/>
          <p:cNvCxnSpPr/>
          <p:nvPr/>
        </p:nvCxnSpPr>
        <p:spPr>
          <a:xfrm>
            <a:off x="356434" y="4522405"/>
            <a:ext cx="8414079" cy="993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fbeelding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4646715"/>
            <a:ext cx="1137163" cy="280324"/>
          </a:xfrm>
          <a:prstGeom prst="rect">
            <a:avLst/>
          </a:prstGeom>
        </p:spPr>
      </p:pic>
      <p:sp>
        <p:nvSpPr>
          <p:cNvPr id="11" name="Rechthoek 10">
            <a:hlinkClick r:id="rId7" action="ppaction://hlinksldjump"/>
          </p:cNvPr>
          <p:cNvSpPr/>
          <p:nvPr/>
        </p:nvSpPr>
        <p:spPr>
          <a:xfrm>
            <a:off x="8534400" y="201424"/>
            <a:ext cx="32890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sp>
        <p:nvSpPr>
          <p:cNvPr id="12" name="Tekstvak 1"/>
          <p:cNvSpPr txBox="1"/>
          <p:nvPr/>
        </p:nvSpPr>
        <p:spPr>
          <a:xfrm>
            <a:off x="356434" y="960929"/>
            <a:ext cx="850687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smtClean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MERCI </a:t>
            </a:r>
            <a:r>
              <a:rPr lang="fr-FR" sz="80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!</a:t>
            </a:r>
            <a:endParaRPr lang="fr-FR" sz="8000" b="1" dirty="0" smtClean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fr-FR" dirty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fr-FR" dirty="0" smtClean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fr-FR" dirty="0" smtClean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fr-FR" dirty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endParaRPr lang="fr-FR" dirty="0" smtClean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nl-NL" sz="16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nl-NL" sz="1600" dirty="0" smtClean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                                       </a:t>
            </a:r>
          </a:p>
          <a:p>
            <a:pPr algn="r"/>
            <a:endParaRPr lang="fr-FR" sz="1600" dirty="0" smtClean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64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0140724_entern_BIM_implementatieprotocol">
  <a:themeElements>
    <a:clrScheme name="Custom 2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458D"/>
      </a:accent1>
      <a:accent2>
        <a:srgbClr val="D42E1C"/>
      </a:accent2>
      <a:accent3>
        <a:srgbClr val="B6C828"/>
      </a:accent3>
      <a:accent4>
        <a:srgbClr val="632076"/>
      </a:accent4>
      <a:accent5>
        <a:srgbClr val="0199AE"/>
      </a:accent5>
      <a:accent6>
        <a:srgbClr val="DA8419"/>
      </a:accent6>
      <a:hlink>
        <a:srgbClr val="00458D"/>
      </a:hlink>
      <a:folHlink>
        <a:srgbClr val="00458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13 Stabiplan template">
  <a:themeElements>
    <a:clrScheme name="Custom 2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458D"/>
      </a:accent1>
      <a:accent2>
        <a:srgbClr val="D42E1C"/>
      </a:accent2>
      <a:accent3>
        <a:srgbClr val="B6C828"/>
      </a:accent3>
      <a:accent4>
        <a:srgbClr val="632076"/>
      </a:accent4>
      <a:accent5>
        <a:srgbClr val="0199AE"/>
      </a:accent5>
      <a:accent6>
        <a:srgbClr val="DA8419"/>
      </a:accent6>
      <a:hlink>
        <a:srgbClr val="00458D"/>
      </a:hlink>
      <a:folHlink>
        <a:srgbClr val="00458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20140724_entern_BIM_implementatieprotocol">
  <a:themeElements>
    <a:clrScheme name="Custom 2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458D"/>
      </a:accent1>
      <a:accent2>
        <a:srgbClr val="D42E1C"/>
      </a:accent2>
      <a:accent3>
        <a:srgbClr val="B6C828"/>
      </a:accent3>
      <a:accent4>
        <a:srgbClr val="632076"/>
      </a:accent4>
      <a:accent5>
        <a:srgbClr val="0199AE"/>
      </a:accent5>
      <a:accent6>
        <a:srgbClr val="DA8419"/>
      </a:accent6>
      <a:hlink>
        <a:srgbClr val="00458D"/>
      </a:hlink>
      <a:folHlink>
        <a:srgbClr val="00458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13 Stabiplan template">
  <a:themeElements>
    <a:clrScheme name="Custom 2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458D"/>
      </a:accent1>
      <a:accent2>
        <a:srgbClr val="D42E1C"/>
      </a:accent2>
      <a:accent3>
        <a:srgbClr val="B6C828"/>
      </a:accent3>
      <a:accent4>
        <a:srgbClr val="632076"/>
      </a:accent4>
      <a:accent5>
        <a:srgbClr val="0199AE"/>
      </a:accent5>
      <a:accent6>
        <a:srgbClr val="DA8419"/>
      </a:accent6>
      <a:hlink>
        <a:srgbClr val="00458D"/>
      </a:hlink>
      <a:folHlink>
        <a:srgbClr val="00458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13 Stabiplan template">
  <a:themeElements>
    <a:clrScheme name="Custom 2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458D"/>
      </a:accent1>
      <a:accent2>
        <a:srgbClr val="D42E1C"/>
      </a:accent2>
      <a:accent3>
        <a:srgbClr val="B6C828"/>
      </a:accent3>
      <a:accent4>
        <a:srgbClr val="632076"/>
      </a:accent4>
      <a:accent5>
        <a:srgbClr val="0199AE"/>
      </a:accent5>
      <a:accent6>
        <a:srgbClr val="DA8419"/>
      </a:accent6>
      <a:hlink>
        <a:srgbClr val="00458D"/>
      </a:hlink>
      <a:folHlink>
        <a:srgbClr val="00458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新しいプレゼンテーション">
  <a:themeElements>
    <a:clrScheme name="新しいプレゼンテーショ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新しいプレゼンテーショ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新しいプレゼンテーショ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788FC9ACD8C249B65B049DC7115BD3" ma:contentTypeVersion="1" ma:contentTypeDescription="Create a new document." ma:contentTypeScope="" ma:versionID="20b1a6781d49801e427f8d610d80f0bb">
  <xsd:schema xmlns:xsd="http://www.w3.org/2001/XMLSchema" xmlns:xs="http://www.w3.org/2001/XMLSchema" xmlns:p="http://schemas.microsoft.com/office/2006/metadata/properties" xmlns:ns2="d9014dea-f355-4059-8635-1065b623a60e" targetNamespace="http://schemas.microsoft.com/office/2006/metadata/properties" ma:root="true" ma:fieldsID="3e1357c660a8379eff4cafa7404c3e2f" ns2:_="">
    <xsd:import namespace="d9014dea-f355-4059-8635-1065b623a60e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14dea-f355-4059-8635-1065b623a60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9014dea-f355-4059-8635-1065b623a60e">
      <UserInfo>
        <DisplayName>Marc de Fleury</DisplayName>
        <AccountId>40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39F11F9-09C4-433E-A0C0-5D78DD60CB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014dea-f355-4059-8635-1065b623a6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0DC909-D2D5-497E-8D3B-E8EEA9386F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0B5F41-D3CD-4BDF-AE13-587A196143C4}">
  <ds:schemaRefs>
    <ds:schemaRef ds:uri="http://schemas.microsoft.com/office/2006/metadata/properties"/>
    <ds:schemaRef ds:uri="http://www.w3.org/XML/1998/namespace"/>
    <ds:schemaRef ds:uri="http://purl.org/dc/terms/"/>
    <ds:schemaRef ds:uri="http://purl.org/dc/elements/1.1/"/>
    <ds:schemaRef ds:uri="http://schemas.microsoft.com/office/2006/documentManagement/types"/>
    <ds:schemaRef ds:uri="d9014dea-f355-4059-8635-1065b623a60e"/>
    <ds:schemaRef ds:uri="http://purl.org/dc/dcmitype/"/>
    <ds:schemaRef ds:uri="http://schemas.openxmlformats.org/package/2006/metadata/core-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20140724_entern_BIM_implementatieprotocol</Template>
  <TotalTime>23296</TotalTime>
  <Words>685</Words>
  <Application>Microsoft Office PowerPoint</Application>
  <PresentationFormat>Affichage à l'écran (16:9)</PresentationFormat>
  <Paragraphs>92</Paragraphs>
  <Slides>16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16</vt:i4>
      </vt:variant>
    </vt:vector>
  </HeadingPairs>
  <TitlesOfParts>
    <vt:vector size="33" baseType="lpstr">
      <vt:lpstr>ＭＳ Ｐゴシック</vt:lpstr>
      <vt:lpstr>ＭＳ Ｐゴシック</vt:lpstr>
      <vt:lpstr>Arial</vt:lpstr>
      <vt:lpstr>Arial narrow</vt:lpstr>
      <vt:lpstr>Arial narrow</vt:lpstr>
      <vt:lpstr>Calibri</vt:lpstr>
      <vt:lpstr>Segoe UI</vt:lpstr>
      <vt:lpstr>Verdana</vt:lpstr>
      <vt:lpstr>Wingdings</vt:lpstr>
      <vt:lpstr>Custom Design</vt:lpstr>
      <vt:lpstr>20140724_entern_BIM_implementatieprotocol</vt:lpstr>
      <vt:lpstr>1_Custom Design</vt:lpstr>
      <vt:lpstr>1_13 Stabiplan template</vt:lpstr>
      <vt:lpstr>1_20140724_entern_BIM_implementatieprotocol</vt:lpstr>
      <vt:lpstr>2_13 Stabiplan template</vt:lpstr>
      <vt:lpstr>4_13 Stabiplan template</vt:lpstr>
      <vt:lpstr>新しいプレゼンテーション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PETERSWIER</dc:creator>
  <cp:lastModifiedBy>Marc de Fleury</cp:lastModifiedBy>
  <cp:revision>754</cp:revision>
  <cp:lastPrinted>2015-01-09T09:26:09Z</cp:lastPrinted>
  <dcterms:created xsi:type="dcterms:W3CDTF">2014-07-27T12:53:12Z</dcterms:created>
  <dcterms:modified xsi:type="dcterms:W3CDTF">2017-03-07T08:59:53Z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0x0101004E788FC9ACD8C249B65B049DC7115BD3</vt:lpwstr>
  </property>
</Properties>
</file>